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62" r:id="rId3"/>
    <p:sldId id="263" r:id="rId4"/>
    <p:sldId id="309" r:id="rId5"/>
    <p:sldId id="265" r:id="rId6"/>
    <p:sldId id="310" r:id="rId7"/>
    <p:sldId id="311" r:id="rId8"/>
    <p:sldId id="318" r:id="rId9"/>
    <p:sldId id="313" r:id="rId10"/>
    <p:sldId id="312" r:id="rId11"/>
    <p:sldId id="314" r:id="rId12"/>
    <p:sldId id="320" r:id="rId13"/>
    <p:sldId id="319" r:id="rId14"/>
    <p:sldId id="317" r:id="rId15"/>
    <p:sldId id="322" r:id="rId16"/>
    <p:sldId id="326" r:id="rId17"/>
    <p:sldId id="316" r:id="rId18"/>
    <p:sldId id="270" r:id="rId19"/>
    <p:sldId id="325" r:id="rId20"/>
    <p:sldId id="323" r:id="rId21"/>
    <p:sldId id="324" r:id="rId22"/>
    <p:sldId id="287" r:id="rId23"/>
  </p:sldIdLst>
  <p:sldSz cx="9144000" cy="5143500" type="screen16x9"/>
  <p:notesSz cx="6858000" cy="9144000"/>
  <p:embeddedFontLst>
    <p:embeddedFont>
      <p:font typeface="Albert Sans" panose="020B0604020202020204" charset="0"/>
      <p:regular r:id="rId25"/>
      <p:bold r:id="rId26"/>
      <p:italic r:id="rId27"/>
      <p:boldItalic r:id="rId28"/>
    </p:embeddedFont>
    <p:embeddedFont>
      <p:font typeface="Albert Sans SemiBold" panose="020B0604020202020204" charset="0"/>
      <p:regular r:id="rId29"/>
      <p:bold r:id="rId30"/>
      <p:italic r:id="rId31"/>
      <p:boldItalic r:id="rId32"/>
    </p:embeddedFont>
    <p:embeddedFont>
      <p:font typeface="Bebas Neue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449">
          <p15:clr>
            <a:srgbClr val="747775"/>
          </p15:clr>
        </p15:guide>
        <p15:guide id="4" pos="530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5ED3"/>
    <a:srgbClr val="8690FB"/>
    <a:srgbClr val="0336D0"/>
    <a:srgbClr val="045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25DE29-7800-4B15-8B4F-00C67A3F56CF}">
  <a:tblStyle styleId="{0925DE29-7800-4B15-8B4F-00C67A3F56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66" autoAdjust="0"/>
  </p:normalViewPr>
  <p:slideViewPr>
    <p:cSldViewPr snapToGrid="0">
      <p:cViewPr varScale="1">
        <p:scale>
          <a:sx n="120" d="100"/>
          <a:sy n="120" d="100"/>
        </p:scale>
        <p:origin x="704" y="76"/>
      </p:cViewPr>
      <p:guideLst>
        <p:guide orient="horz" pos="1620"/>
        <p:guide pos="2880"/>
        <p:guide pos="449"/>
        <p:guide pos="53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134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249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4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967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834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160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190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30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394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558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32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04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490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90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346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9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8022" y="692000"/>
            <a:ext cx="6176700" cy="3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0700" y="42044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7"/>
          <p:cNvGrpSpPr/>
          <p:nvPr/>
        </p:nvGrpSpPr>
        <p:grpSpPr>
          <a:xfrm rot="10800000" flipH="1">
            <a:off x="8331027" y="3471397"/>
            <a:ext cx="4357122" cy="707497"/>
            <a:chOff x="6456475" y="3575600"/>
            <a:chExt cx="3403204" cy="552603"/>
          </a:xfrm>
        </p:grpSpPr>
        <p:sp>
          <p:nvSpPr>
            <p:cNvPr id="247" name="Google Shape;247;p2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27"/>
          <p:cNvGrpSpPr/>
          <p:nvPr/>
        </p:nvGrpSpPr>
        <p:grpSpPr>
          <a:xfrm rot="10800000" flipH="1">
            <a:off x="7315681" y="4178885"/>
            <a:ext cx="5455165" cy="875381"/>
            <a:chOff x="6456469" y="3575596"/>
            <a:chExt cx="3443700" cy="552604"/>
          </a:xfrm>
        </p:grpSpPr>
        <p:sp>
          <p:nvSpPr>
            <p:cNvPr id="250" name="Google Shape;250;p2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27"/>
          <p:cNvGrpSpPr/>
          <p:nvPr/>
        </p:nvGrpSpPr>
        <p:grpSpPr>
          <a:xfrm flipH="1">
            <a:off x="-3486996" y="942843"/>
            <a:ext cx="4357122" cy="707497"/>
            <a:chOff x="6456475" y="3575600"/>
            <a:chExt cx="3403204" cy="552603"/>
          </a:xfrm>
        </p:grpSpPr>
        <p:sp>
          <p:nvSpPr>
            <p:cNvPr id="253" name="Google Shape;253;p2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7"/>
          <p:cNvGrpSpPr/>
          <p:nvPr/>
        </p:nvGrpSpPr>
        <p:grpSpPr>
          <a:xfrm flipH="1">
            <a:off x="-3569694" y="67472"/>
            <a:ext cx="5455165" cy="875381"/>
            <a:chOff x="6456469" y="3575596"/>
            <a:chExt cx="3443700" cy="552604"/>
          </a:xfrm>
        </p:grpSpPr>
        <p:sp>
          <p:nvSpPr>
            <p:cNvPr id="256" name="Google Shape;256;p2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8"/>
          <p:cNvGrpSpPr/>
          <p:nvPr/>
        </p:nvGrpSpPr>
        <p:grpSpPr>
          <a:xfrm rot="5400000">
            <a:off x="6537771" y="4976418"/>
            <a:ext cx="4357122" cy="707497"/>
            <a:chOff x="6456475" y="3575600"/>
            <a:chExt cx="3403204" cy="552603"/>
          </a:xfrm>
        </p:grpSpPr>
        <p:sp>
          <p:nvSpPr>
            <p:cNvPr id="260" name="Google Shape;260;p2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28"/>
          <p:cNvGrpSpPr/>
          <p:nvPr/>
        </p:nvGrpSpPr>
        <p:grpSpPr>
          <a:xfrm rot="5400000">
            <a:off x="6129289" y="5745840"/>
            <a:ext cx="3759089" cy="707494"/>
            <a:chOff x="6456475" y="3575600"/>
            <a:chExt cx="2936100" cy="552600"/>
          </a:xfrm>
        </p:grpSpPr>
        <p:sp>
          <p:nvSpPr>
            <p:cNvPr id="263" name="Google Shape;263;p28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28"/>
          <p:cNvGrpSpPr/>
          <p:nvPr/>
        </p:nvGrpSpPr>
        <p:grpSpPr>
          <a:xfrm rot="-5400000">
            <a:off x="-887968" y="-1051338"/>
            <a:ext cx="4357122" cy="707497"/>
            <a:chOff x="6456475" y="3575600"/>
            <a:chExt cx="3403204" cy="552603"/>
          </a:xfrm>
        </p:grpSpPr>
        <p:sp>
          <p:nvSpPr>
            <p:cNvPr id="266" name="Google Shape;266;p2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28"/>
          <p:cNvGrpSpPr/>
          <p:nvPr/>
        </p:nvGrpSpPr>
        <p:grpSpPr>
          <a:xfrm rot="-5400000">
            <a:off x="-2228419" y="-668956"/>
            <a:ext cx="5455165" cy="875381"/>
            <a:chOff x="6456469" y="3575596"/>
            <a:chExt cx="3443700" cy="552604"/>
          </a:xfrm>
        </p:grpSpPr>
        <p:sp>
          <p:nvSpPr>
            <p:cNvPr id="269" name="Google Shape;269;p28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5077073" y="3042975"/>
            <a:ext cx="26199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1447027" y="3042975"/>
            <a:ext cx="26199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5077073" y="2734950"/>
            <a:ext cx="2619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1447027" y="2734950"/>
            <a:ext cx="2619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6667638" y="3630961"/>
            <a:ext cx="2394232" cy="2358638"/>
            <a:chOff x="6667638" y="3630961"/>
            <a:chExt cx="2394232" cy="2358638"/>
          </a:xfrm>
        </p:grpSpPr>
        <p:grpSp>
          <p:nvGrpSpPr>
            <p:cNvPr id="37" name="Google Shape;37;p5"/>
            <p:cNvGrpSpPr/>
            <p:nvPr/>
          </p:nvGrpSpPr>
          <p:grpSpPr>
            <a:xfrm rot="-2700000" flipH="1">
              <a:off x="7799572" y="3973974"/>
              <a:ext cx="1045765" cy="1045615"/>
              <a:chOff x="3741950" y="353925"/>
              <a:chExt cx="1045775" cy="1045625"/>
            </a:xfrm>
          </p:grpSpPr>
          <p:sp>
            <p:nvSpPr>
              <p:cNvPr id="38" name="Google Shape;38;p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41;p5"/>
            <p:cNvSpPr/>
            <p:nvPr/>
          </p:nvSpPr>
          <p:spPr>
            <a:xfrm rot="-2700000" flipH="1">
              <a:off x="7018027" y="3971401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774411" y="3926850"/>
            <a:ext cx="23013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2"/>
          </p:nvPr>
        </p:nvSpPr>
        <p:spPr>
          <a:xfrm>
            <a:off x="3419568" y="3926850"/>
            <a:ext cx="23013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3"/>
          </p:nvPr>
        </p:nvSpPr>
        <p:spPr>
          <a:xfrm>
            <a:off x="6068289" y="3926850"/>
            <a:ext cx="23013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4"/>
          </p:nvPr>
        </p:nvSpPr>
        <p:spPr>
          <a:xfrm>
            <a:off x="774411" y="3472275"/>
            <a:ext cx="2301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5"/>
          </p:nvPr>
        </p:nvSpPr>
        <p:spPr>
          <a:xfrm>
            <a:off x="3419568" y="3472275"/>
            <a:ext cx="2301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6"/>
          </p:nvPr>
        </p:nvSpPr>
        <p:spPr>
          <a:xfrm>
            <a:off x="6068289" y="3472275"/>
            <a:ext cx="2301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7382638" y="3658850"/>
            <a:ext cx="2358638" cy="2358638"/>
            <a:chOff x="7330063" y="1376500"/>
            <a:chExt cx="2358638" cy="2358638"/>
          </a:xfrm>
        </p:grpSpPr>
        <p:grpSp>
          <p:nvGrpSpPr>
            <p:cNvPr id="107" name="Google Shape;107;p15"/>
            <p:cNvGrpSpPr/>
            <p:nvPr/>
          </p:nvGrpSpPr>
          <p:grpSpPr>
            <a:xfrm rot="-2700000" flipH="1">
              <a:off x="7604535" y="1766438"/>
              <a:ext cx="1045765" cy="1045615"/>
              <a:chOff x="3741950" y="353925"/>
              <a:chExt cx="1045775" cy="1045625"/>
            </a:xfrm>
          </p:grpSpPr>
          <p:sp>
            <p:nvSpPr>
              <p:cNvPr id="108" name="Google Shape;108;p1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15"/>
            <p:cNvSpPr/>
            <p:nvPr/>
          </p:nvSpPr>
          <p:spPr>
            <a:xfrm rot="-2700000" flipH="1">
              <a:off x="7680452" y="1716940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2968125" y="3100294"/>
            <a:ext cx="49494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1"/>
          </p:nvPr>
        </p:nvSpPr>
        <p:spPr>
          <a:xfrm>
            <a:off x="1226400" y="1511306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 rot="-2700000" flipH="1">
            <a:off x="520872" y="60574"/>
            <a:ext cx="1045765" cy="1045615"/>
            <a:chOff x="3741950" y="353925"/>
            <a:chExt cx="1045775" cy="1045625"/>
          </a:xfrm>
        </p:grpSpPr>
        <p:sp>
          <p:nvSpPr>
            <p:cNvPr id="148" name="Google Shape;148;p18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7553538" y="3660238"/>
            <a:ext cx="2358638" cy="2358638"/>
            <a:chOff x="7553538" y="3660238"/>
            <a:chExt cx="2358638" cy="2358638"/>
          </a:xfrm>
        </p:grpSpPr>
        <p:grpSp>
          <p:nvGrpSpPr>
            <p:cNvPr id="152" name="Google Shape;152;p18"/>
            <p:cNvGrpSpPr/>
            <p:nvPr/>
          </p:nvGrpSpPr>
          <p:grpSpPr>
            <a:xfrm rot="-2700000" flipH="1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53" name="Google Shape;153;p18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8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8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18"/>
            <p:cNvSpPr/>
            <p:nvPr/>
          </p:nvSpPr>
          <p:spPr>
            <a:xfrm rot="-2700000" flipH="1">
              <a:off x="7903927" y="4000677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720000" y="1745250"/>
            <a:ext cx="358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1"/>
          </p:nvPr>
        </p:nvSpPr>
        <p:spPr>
          <a:xfrm>
            <a:off x="720000" y="2317950"/>
            <a:ext cx="3588600" cy="8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4" name="Google Shape;164;p20"/>
          <p:cNvGrpSpPr/>
          <p:nvPr/>
        </p:nvGrpSpPr>
        <p:grpSpPr>
          <a:xfrm flipH="1">
            <a:off x="-797087" y="3665882"/>
            <a:ext cx="2394232" cy="2358638"/>
            <a:chOff x="7233663" y="3665882"/>
            <a:chExt cx="2394232" cy="2358638"/>
          </a:xfrm>
        </p:grpSpPr>
        <p:grpSp>
          <p:nvGrpSpPr>
            <p:cNvPr id="165" name="Google Shape;165;p20"/>
            <p:cNvGrpSpPr/>
            <p:nvPr/>
          </p:nvGrpSpPr>
          <p:grpSpPr>
            <a:xfrm rot="2700000">
              <a:off x="7450195" y="4008895"/>
              <a:ext cx="1045765" cy="1045615"/>
              <a:chOff x="3741950" y="353925"/>
              <a:chExt cx="1045775" cy="1045625"/>
            </a:xfrm>
          </p:grpSpPr>
          <p:sp>
            <p:nvSpPr>
              <p:cNvPr id="166" name="Google Shape;166;p20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0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" name="Google Shape;169;p20"/>
            <p:cNvSpPr/>
            <p:nvPr/>
          </p:nvSpPr>
          <p:spPr>
            <a:xfrm rot="2700000">
              <a:off x="7619646" y="4006322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>
            <a:off x="5084391" y="1572587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2"/>
          </p:nvPr>
        </p:nvSpPr>
        <p:spPr>
          <a:xfrm>
            <a:off x="1111834" y="1572587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21"/>
          <p:cNvGrpSpPr/>
          <p:nvPr/>
        </p:nvGrpSpPr>
        <p:grpSpPr>
          <a:xfrm rot="10800000" flipH="1">
            <a:off x="7191231" y="4676382"/>
            <a:ext cx="2249640" cy="423402"/>
            <a:chOff x="6456475" y="3575600"/>
            <a:chExt cx="2936100" cy="552600"/>
          </a:xfrm>
        </p:grpSpPr>
        <p:sp>
          <p:nvSpPr>
            <p:cNvPr id="175" name="Google Shape;175;p21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1"/>
          </p:nvPr>
        </p:nvSpPr>
        <p:spPr>
          <a:xfrm>
            <a:off x="785226" y="304292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2"/>
          </p:nvPr>
        </p:nvSpPr>
        <p:spPr>
          <a:xfrm>
            <a:off x="3484347" y="304292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3"/>
          </p:nvPr>
        </p:nvSpPr>
        <p:spPr>
          <a:xfrm>
            <a:off x="6183474" y="304292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785225" y="260144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5"/>
          </p:nvPr>
        </p:nvSpPr>
        <p:spPr>
          <a:xfrm>
            <a:off x="3484350" y="260144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6"/>
          </p:nvPr>
        </p:nvSpPr>
        <p:spPr>
          <a:xfrm>
            <a:off x="6183475" y="260144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 rot="10800000">
            <a:off x="-310519" y="4676382"/>
            <a:ext cx="2249640" cy="423402"/>
            <a:chOff x="6456475" y="3575600"/>
            <a:chExt cx="2936100" cy="552600"/>
          </a:xfrm>
        </p:grpSpPr>
        <p:sp>
          <p:nvSpPr>
            <p:cNvPr id="186" name="Google Shape;186;p22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713275" y="540000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713275" y="3840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39" name="Google Shape;239;p26"/>
          <p:cNvGrpSpPr/>
          <p:nvPr/>
        </p:nvGrpSpPr>
        <p:grpSpPr>
          <a:xfrm>
            <a:off x="7538450" y="3670107"/>
            <a:ext cx="2394232" cy="2358638"/>
            <a:chOff x="7518600" y="1769557"/>
            <a:chExt cx="2394232" cy="2358638"/>
          </a:xfrm>
        </p:grpSpPr>
        <p:grpSp>
          <p:nvGrpSpPr>
            <p:cNvPr id="240" name="Google Shape;240;p26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241" name="Google Shape;241;p26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" name="Google Shape;244;p26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1" r:id="rId4"/>
    <p:sldLayoutId id="2147483664" r:id="rId5"/>
    <p:sldLayoutId id="2147483666" r:id="rId6"/>
    <p:sldLayoutId id="2147483667" r:id="rId7"/>
    <p:sldLayoutId id="2147483668" r:id="rId8"/>
    <p:sldLayoutId id="2147483672" r:id="rId9"/>
    <p:sldLayoutId id="2147483673" r:id="rId10"/>
    <p:sldLayoutId id="2147483674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>
            <a:spLocks noGrp="1"/>
          </p:cNvSpPr>
          <p:nvPr>
            <p:ph type="ctrTitle"/>
          </p:nvPr>
        </p:nvSpPr>
        <p:spPr>
          <a:xfrm>
            <a:off x="616216" y="626352"/>
            <a:ext cx="6176700" cy="3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E-Ticaret Hackathonu</a:t>
            </a:r>
            <a:endParaRPr dirty="0"/>
          </a:p>
        </p:txBody>
      </p:sp>
      <p:sp>
        <p:nvSpPr>
          <p:cNvPr id="282" name="Google Shape;282;p32"/>
          <p:cNvSpPr txBox="1">
            <a:spLocks noGrp="1"/>
          </p:cNvSpPr>
          <p:nvPr>
            <p:ph type="subTitle" idx="1"/>
          </p:nvPr>
        </p:nvSpPr>
        <p:spPr>
          <a:xfrm rot="21150501">
            <a:off x="2046433" y="4091793"/>
            <a:ext cx="2002491" cy="2156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45ED3"/>
                </a:solidFill>
              </a:rPr>
              <a:t>Kermits</a:t>
            </a:r>
            <a:endParaRPr sz="3200" b="1" dirty="0">
              <a:solidFill>
                <a:srgbClr val="045ED3"/>
              </a:solidFill>
            </a:endParaRPr>
          </a:p>
        </p:txBody>
      </p:sp>
      <p:grpSp>
        <p:nvGrpSpPr>
          <p:cNvPr id="283" name="Google Shape;283;p32"/>
          <p:cNvGrpSpPr/>
          <p:nvPr/>
        </p:nvGrpSpPr>
        <p:grpSpPr>
          <a:xfrm>
            <a:off x="5482795" y="1103972"/>
            <a:ext cx="4357122" cy="707497"/>
            <a:chOff x="6456475" y="3575600"/>
            <a:chExt cx="3403204" cy="552603"/>
          </a:xfrm>
        </p:grpSpPr>
        <p:sp>
          <p:nvSpPr>
            <p:cNvPr id="284" name="Google Shape;284;p32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2"/>
          <p:cNvGrpSpPr/>
          <p:nvPr/>
        </p:nvGrpSpPr>
        <p:grpSpPr>
          <a:xfrm>
            <a:off x="4467450" y="228600"/>
            <a:ext cx="5455165" cy="875381"/>
            <a:chOff x="6456469" y="3575596"/>
            <a:chExt cx="3443700" cy="552604"/>
          </a:xfrm>
        </p:grpSpPr>
        <p:sp>
          <p:nvSpPr>
            <p:cNvPr id="287" name="Google Shape;287;p32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9B0B452-E193-42E5-9309-FC82A559FBFF}"/>
              </a:ext>
            </a:extLst>
          </p:cNvPr>
          <p:cNvGrpSpPr/>
          <p:nvPr/>
        </p:nvGrpSpPr>
        <p:grpSpPr>
          <a:xfrm>
            <a:off x="1518104" y="3153621"/>
            <a:ext cx="2949346" cy="2057613"/>
            <a:chOff x="1048586" y="2876648"/>
            <a:chExt cx="3826272" cy="2860436"/>
          </a:xfrm>
        </p:grpSpPr>
        <p:grpSp>
          <p:nvGrpSpPr>
            <p:cNvPr id="290" name="Google Shape;290;p32"/>
            <p:cNvGrpSpPr/>
            <p:nvPr/>
          </p:nvGrpSpPr>
          <p:grpSpPr>
            <a:xfrm rot="2700000">
              <a:off x="1239294" y="2685940"/>
              <a:ext cx="1796268" cy="2177683"/>
              <a:chOff x="3741950" y="353925"/>
              <a:chExt cx="1045775" cy="1045625"/>
            </a:xfrm>
          </p:grpSpPr>
          <p:sp>
            <p:nvSpPr>
              <p:cNvPr id="291" name="Google Shape;291;p32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2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2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" name="Google Shape;294;p32"/>
            <p:cNvSpPr/>
            <p:nvPr/>
          </p:nvSpPr>
          <p:spPr>
            <a:xfrm rot="2700000">
              <a:off x="1703920" y="2566147"/>
              <a:ext cx="2847637" cy="3494238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5" name="Google Shape;295;p32"/>
          <p:cNvGrpSpPr/>
          <p:nvPr/>
        </p:nvGrpSpPr>
        <p:grpSpPr>
          <a:xfrm>
            <a:off x="6551233" y="1811472"/>
            <a:ext cx="3759089" cy="707494"/>
            <a:chOff x="6456475" y="3575600"/>
            <a:chExt cx="2936100" cy="552600"/>
          </a:xfrm>
        </p:grpSpPr>
        <p:sp>
          <p:nvSpPr>
            <p:cNvPr id="296" name="Google Shape;296;p32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Resim 4">
            <a:extLst>
              <a:ext uri="{FF2B5EF4-FFF2-40B4-BE49-F238E27FC236}">
                <a16:creationId xmlns:a16="http://schemas.microsoft.com/office/drawing/2014/main" id="{3A1378F3-084C-460C-887E-BB307DAD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90" y="192451"/>
            <a:ext cx="1212107" cy="49147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84749B6-5707-453B-B2A6-0EB2BEFA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134" y="3959318"/>
            <a:ext cx="1627201" cy="1084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INPAINTING </a:t>
            </a:r>
            <a:br>
              <a:rPr lang="en" dirty="0"/>
            </a:br>
            <a:r>
              <a:rPr lang="en" sz="2000" dirty="0"/>
              <a:t>(Patching)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57285" y="2280698"/>
            <a:ext cx="2668269" cy="1659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Profesyonel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edemediğimiz</a:t>
            </a:r>
            <a:r>
              <a:rPr lang="en-US" dirty="0"/>
              <a:t> için </a:t>
            </a:r>
            <a:r>
              <a:rPr lang="en-US" dirty="0" err="1"/>
              <a:t>projede</a:t>
            </a:r>
            <a:r>
              <a:rPr lang="en-US" dirty="0"/>
              <a:t> </a:t>
            </a:r>
            <a:r>
              <a:rPr lang="en-US" dirty="0" err="1"/>
              <a:t>kullanmayı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etmedik</a:t>
            </a:r>
            <a:r>
              <a:rPr lang="en-US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/>
              <a:t>diffusers/stable-diffusion-xl-1.0-inpainting-0.1</a:t>
            </a:r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416626" y="1371428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Neden Kullanmadık?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28442-E4A1-4E81-B1C5-6447EF73E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64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20B25A-80F4-4BB0-AC36-DD197D4C1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537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355944-E50B-4A2C-AA21-492F6E13B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461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132D4E5F-812E-460F-B6F3-E00F4949A24F}"/>
              </a:ext>
            </a:extLst>
          </p:cNvPr>
          <p:cNvSpPr/>
          <p:nvPr/>
        </p:nvSpPr>
        <p:spPr>
          <a:xfrm>
            <a:off x="4929298" y="2741133"/>
            <a:ext cx="365760" cy="365760"/>
          </a:xfrm>
          <a:prstGeom prst="plus">
            <a:avLst>
              <a:gd name="adj" fmla="val 43182"/>
            </a:avLst>
          </a:prstGeom>
          <a:gradFill>
            <a:gsLst>
              <a:gs pos="0">
                <a:srgbClr val="0336D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5BAE8016-6A1A-4CA7-96AE-4CD9485CDE13}"/>
              </a:ext>
            </a:extLst>
          </p:cNvPr>
          <p:cNvSpPr/>
          <p:nvPr/>
        </p:nvSpPr>
        <p:spPr>
          <a:xfrm>
            <a:off x="6882911" y="2741133"/>
            <a:ext cx="365760" cy="365760"/>
          </a:xfrm>
          <a:prstGeom prst="mathEqual">
            <a:avLst>
              <a:gd name="adj1" fmla="val 17735"/>
              <a:gd name="adj2" fmla="val 15066"/>
            </a:avLst>
          </a:prstGeom>
          <a:gradFill flip="none" rotWithShape="1">
            <a:gsLst>
              <a:gs pos="0">
                <a:srgbClr val="0336D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Google Shape;522;p42">
            <a:extLst>
              <a:ext uri="{FF2B5EF4-FFF2-40B4-BE49-F238E27FC236}">
                <a16:creationId xmlns:a16="http://schemas.microsoft.com/office/drawing/2014/main" id="{EA68881D-C87C-4F1C-AA67-07572C487B22}"/>
              </a:ext>
            </a:extLst>
          </p:cNvPr>
          <p:cNvSpPr txBox="1">
            <a:spLocks/>
          </p:cNvSpPr>
          <p:nvPr/>
        </p:nvSpPr>
        <p:spPr>
          <a:xfrm>
            <a:off x="3587500" y="1730820"/>
            <a:ext cx="1087650" cy="38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Original</a:t>
            </a:r>
            <a:endParaRPr lang="en-US" sz="1800" dirty="0"/>
          </a:p>
        </p:txBody>
      </p:sp>
      <p:sp>
        <p:nvSpPr>
          <p:cNvPr id="28" name="Google Shape;522;p42">
            <a:extLst>
              <a:ext uri="{FF2B5EF4-FFF2-40B4-BE49-F238E27FC236}">
                <a16:creationId xmlns:a16="http://schemas.microsoft.com/office/drawing/2014/main" id="{176E5F07-BDD9-402D-A38A-2571A4E8CBB7}"/>
              </a:ext>
            </a:extLst>
          </p:cNvPr>
          <p:cNvSpPr txBox="1">
            <a:spLocks/>
          </p:cNvSpPr>
          <p:nvPr/>
        </p:nvSpPr>
        <p:spPr>
          <a:xfrm>
            <a:off x="5653293" y="1730820"/>
            <a:ext cx="816694" cy="39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Mask</a:t>
            </a:r>
          </a:p>
        </p:txBody>
      </p:sp>
      <p:sp>
        <p:nvSpPr>
          <p:cNvPr id="29" name="Google Shape;522;p42">
            <a:extLst>
              <a:ext uri="{FF2B5EF4-FFF2-40B4-BE49-F238E27FC236}">
                <a16:creationId xmlns:a16="http://schemas.microsoft.com/office/drawing/2014/main" id="{61D58039-0395-4B28-B20F-279FE7435414}"/>
              </a:ext>
            </a:extLst>
          </p:cNvPr>
          <p:cNvSpPr txBox="1">
            <a:spLocks/>
          </p:cNvSpPr>
          <p:nvPr/>
        </p:nvSpPr>
        <p:spPr>
          <a:xfrm>
            <a:off x="7395331" y="1736231"/>
            <a:ext cx="1249828" cy="38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Generated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5564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REMOVAL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599731" y="2292145"/>
            <a:ext cx="3090232" cy="1659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Projemizde bir seçenek olarak kullanımdadır.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ZhengPeng7</a:t>
            </a:r>
            <a:r>
              <a:rPr lang="en-US" dirty="0"/>
              <a:t>/</a:t>
            </a:r>
            <a:r>
              <a:rPr lang="en-US" dirty="0" err="1"/>
              <a:t>BiRefNet</a:t>
            </a:r>
            <a:endParaRPr lang="en-US"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1057197" y="1340259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Projemizde Kullanımda!</a:t>
            </a:r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3" name="Recording 2024-10-03 043428">
            <a:hlinkClick r:id="" action="ppaction://media"/>
            <a:extLst>
              <a:ext uri="{FF2B5EF4-FFF2-40B4-BE49-F238E27FC236}">
                <a16:creationId xmlns:a16="http://schemas.microsoft.com/office/drawing/2014/main" id="{DE163154-F2E3-4DAA-805B-65B826BC2E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91" end="6498.208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54346" y="1405180"/>
            <a:ext cx="3320432" cy="331327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15449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INPAINTING</a:t>
            </a:r>
            <a:br>
              <a:rPr lang="en" dirty="0"/>
            </a:br>
            <a:r>
              <a:rPr lang="en" sz="2000" dirty="0"/>
              <a:t>(Background Generation)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363939" y="2282411"/>
            <a:ext cx="2596237" cy="2680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Ürünün</a:t>
            </a:r>
            <a:r>
              <a:rPr lang="en-US" dirty="0"/>
              <a:t> </a:t>
            </a:r>
            <a:r>
              <a:rPr lang="en-US" dirty="0" err="1"/>
              <a:t>orijinal</a:t>
            </a:r>
            <a:r>
              <a:rPr lang="en-US" dirty="0"/>
              <a:t> </a:t>
            </a:r>
            <a:r>
              <a:rPr lang="en-US" dirty="0" err="1"/>
              <a:t>görüntüsünü</a:t>
            </a:r>
            <a:r>
              <a:rPr lang="en-US" dirty="0"/>
              <a:t> </a:t>
            </a:r>
            <a:r>
              <a:rPr lang="en-US" dirty="0" err="1"/>
              <a:t>bozduğu</a:t>
            </a:r>
            <a:r>
              <a:rPr lang="en-US" dirty="0"/>
              <a:t> için </a:t>
            </a:r>
            <a:r>
              <a:rPr lang="en-US" dirty="0" err="1"/>
              <a:t>kullanmayı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etmedik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stabilityai</a:t>
            </a:r>
            <a:r>
              <a:rPr lang="en-US" dirty="0"/>
              <a:t>/stable-diffusion-2-inpainting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574407" y="1383942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Neden Kullanmadık?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157C6-7514-4A31-80D5-18ED1619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19" y="1391978"/>
            <a:ext cx="2466116" cy="3326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92C46A-5C36-4A2D-8B35-A3CC94C76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411" y="1391978"/>
            <a:ext cx="2506528" cy="3326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56579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UPSCALING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258768" y="2292145"/>
            <a:ext cx="3078533" cy="1980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Yakınlaştırdığımızda</a:t>
            </a:r>
            <a:r>
              <a:rPr lang="en-US" dirty="0"/>
              <a:t>, upscaling </a:t>
            </a:r>
            <a:r>
              <a:rPr lang="en-US" dirty="0" err="1"/>
              <a:t>işleminin</a:t>
            </a:r>
            <a:r>
              <a:rPr lang="en-US" dirty="0"/>
              <a:t> </a:t>
            </a:r>
            <a:r>
              <a:rPr lang="en-US" dirty="0" err="1"/>
              <a:t>görüntülere</a:t>
            </a:r>
            <a:r>
              <a:rPr lang="en-US" dirty="0"/>
              <a:t> daha </a:t>
            </a:r>
            <a:r>
              <a:rPr lang="en-US" dirty="0" err="1"/>
              <a:t>keskin</a:t>
            </a:r>
            <a:r>
              <a:rPr lang="en-US" dirty="0"/>
              <a:t> </a:t>
            </a:r>
            <a:r>
              <a:rPr lang="en-US" dirty="0" err="1"/>
              <a:t>detaylar</a:t>
            </a:r>
            <a:r>
              <a:rPr lang="en-US" dirty="0"/>
              <a:t> ve daha fazla </a:t>
            </a:r>
            <a:r>
              <a:rPr lang="en-US" dirty="0" err="1"/>
              <a:t>netlik</a:t>
            </a:r>
            <a:r>
              <a:rPr lang="en-US" dirty="0"/>
              <a:t> </a:t>
            </a:r>
            <a:r>
              <a:rPr lang="en-US" dirty="0" err="1"/>
              <a:t>kattığını</a:t>
            </a:r>
            <a:r>
              <a:rPr lang="en-US" dirty="0"/>
              <a:t> </a:t>
            </a:r>
            <a:r>
              <a:rPr lang="en-US" dirty="0" err="1"/>
              <a:t>görüyoruz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fal</a:t>
            </a:r>
            <a:r>
              <a:rPr lang="en-US" dirty="0"/>
              <a:t>/AuraSR-v2</a:t>
            </a:r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716235" y="1340259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Projemizde Kullanımda!</a:t>
            </a:r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7752C8-4901-4040-8122-8547BDED0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508" y="1725037"/>
            <a:ext cx="5529724" cy="2640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8691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309721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GENERATION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5111455" y="4773786"/>
            <a:ext cx="6411132" cy="439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 </a:t>
            </a:r>
            <a:r>
              <a:rPr lang="en-US" dirty="0"/>
              <a:t>google/gemma-2-27b-it</a:t>
            </a:r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2325049" y="821078"/>
            <a:ext cx="3673343" cy="536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Projemizde Kullanımda!</a:t>
            </a:r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C3F23-C304-4450-83EE-08166ADD9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9" t="-136" r="50812" b="8846"/>
          <a:stretch/>
        </p:blipFill>
        <p:spPr>
          <a:xfrm>
            <a:off x="444965" y="1948810"/>
            <a:ext cx="2597971" cy="2103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EC4EE-9CDB-42CC-8B73-52EECE44D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254" y="1308730"/>
            <a:ext cx="5017484" cy="338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45EFBB9-D759-4C7D-9E05-C6C38379441C}"/>
              </a:ext>
            </a:extLst>
          </p:cNvPr>
          <p:cNvSpPr/>
          <p:nvPr/>
        </p:nvSpPr>
        <p:spPr>
          <a:xfrm>
            <a:off x="3887462" y="2487322"/>
            <a:ext cx="982250" cy="27113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46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57DF08-1B23-4780-8A99-1B8596877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91"/>
          <a:stretch/>
        </p:blipFill>
        <p:spPr>
          <a:xfrm>
            <a:off x="3916179" y="1357896"/>
            <a:ext cx="4339106" cy="338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C3D9D-C061-4B43-976B-D5F431792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46" r="8935"/>
          <a:stretch/>
        </p:blipFill>
        <p:spPr>
          <a:xfrm>
            <a:off x="888715" y="1877614"/>
            <a:ext cx="2472487" cy="2194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2" name="Google Shape;518;p42">
            <a:extLst>
              <a:ext uri="{FF2B5EF4-FFF2-40B4-BE49-F238E27FC236}">
                <a16:creationId xmlns:a16="http://schemas.microsoft.com/office/drawing/2014/main" id="{A0BFFB5D-214B-4CA9-ADAC-39C6D12BBF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721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GENERATION</a:t>
            </a:r>
            <a:endParaRPr dirty="0"/>
          </a:p>
        </p:txBody>
      </p:sp>
      <p:sp>
        <p:nvSpPr>
          <p:cNvPr id="23" name="Google Shape;522;p42">
            <a:extLst>
              <a:ext uri="{FF2B5EF4-FFF2-40B4-BE49-F238E27FC236}">
                <a16:creationId xmlns:a16="http://schemas.microsoft.com/office/drawing/2014/main" id="{5B9BD33D-2D90-4008-9D47-AAEB89097AD4}"/>
              </a:ext>
            </a:extLst>
          </p:cNvPr>
          <p:cNvSpPr txBox="1">
            <a:spLocks/>
          </p:cNvSpPr>
          <p:nvPr/>
        </p:nvSpPr>
        <p:spPr>
          <a:xfrm>
            <a:off x="2325049" y="821078"/>
            <a:ext cx="3673343" cy="53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dirty="0"/>
              <a:t>Projemizde Kullanımda!</a:t>
            </a:r>
          </a:p>
        </p:txBody>
      </p:sp>
      <p:sp>
        <p:nvSpPr>
          <p:cNvPr id="26" name="Google Shape;519;p42">
            <a:extLst>
              <a:ext uri="{FF2B5EF4-FFF2-40B4-BE49-F238E27FC236}">
                <a16:creationId xmlns:a16="http://schemas.microsoft.com/office/drawing/2014/main" id="{767535C3-A16C-4DCB-9B61-1DAAE62E72E9}"/>
              </a:ext>
            </a:extLst>
          </p:cNvPr>
          <p:cNvSpPr txBox="1">
            <a:spLocks/>
          </p:cNvSpPr>
          <p:nvPr/>
        </p:nvSpPr>
        <p:spPr>
          <a:xfrm>
            <a:off x="5111455" y="4773786"/>
            <a:ext cx="6411132" cy="43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Kullanılan Model: </a:t>
            </a:r>
            <a:r>
              <a:rPr lang="en-US"/>
              <a:t>google/gemma-2-27b-it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34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Marka İsimlerini Belirtmediğimiz Halde Nasıl Biliyor?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1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309720" y="2483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IMAGE-TEXT-to-TEXT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3678728" y="4699549"/>
            <a:ext cx="5465272" cy="786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 </a:t>
            </a:r>
            <a:r>
              <a:rPr lang="en-US" dirty="0"/>
              <a:t>meta-llama/Llama-3.2-11B-Vision-Instruct</a:t>
            </a:r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sp>
        <p:nvSpPr>
          <p:cNvPr id="18" name="Google Shape;522;p42">
            <a:extLst>
              <a:ext uri="{FF2B5EF4-FFF2-40B4-BE49-F238E27FC236}">
                <a16:creationId xmlns:a16="http://schemas.microsoft.com/office/drawing/2014/main" id="{A604F818-33DA-44D5-8453-8239DB2A8301}"/>
              </a:ext>
            </a:extLst>
          </p:cNvPr>
          <p:cNvSpPr txBox="1">
            <a:spLocks/>
          </p:cNvSpPr>
          <p:nvPr/>
        </p:nvSpPr>
        <p:spPr>
          <a:xfrm>
            <a:off x="2325049" y="821078"/>
            <a:ext cx="3673343" cy="53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dirty="0"/>
              <a:t>Projemizde Kullanımda!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91C4AD-609D-4664-A515-A00D5D739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27" y="1435982"/>
            <a:ext cx="5044211" cy="3108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98E028-01F7-4962-82C1-6D7F45621239}"/>
              </a:ext>
            </a:extLst>
          </p:cNvPr>
          <p:cNvSpPr txBox="1"/>
          <p:nvPr/>
        </p:nvSpPr>
        <p:spPr>
          <a:xfrm>
            <a:off x="190900" y="2405686"/>
            <a:ext cx="2963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lbert Sans" panose="020B0604020202020204" charset="0"/>
              </a:rPr>
              <a:t>Prompt:</a:t>
            </a:r>
            <a:endParaRPr lang="en-US" dirty="0">
              <a:latin typeface="Albert Sans" panose="020B0604020202020204" charset="0"/>
            </a:endParaRPr>
          </a:p>
          <a:p>
            <a:r>
              <a:rPr lang="en-US" dirty="0">
                <a:latin typeface="Albert Sans" panose="020B0604020202020204" charset="0"/>
              </a:rPr>
              <a:t>“Extract brand name and product name if found in the image. List of key features very shortly!"</a:t>
            </a:r>
          </a:p>
          <a:p>
            <a:endParaRPr lang="en-US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73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46"/>
          <p:cNvGrpSpPr/>
          <p:nvPr/>
        </p:nvGrpSpPr>
        <p:grpSpPr>
          <a:xfrm>
            <a:off x="6711228" y="-14250"/>
            <a:ext cx="4357118" cy="707497"/>
            <a:chOff x="6456474" y="3575600"/>
            <a:chExt cx="3403200" cy="552603"/>
          </a:xfrm>
        </p:grpSpPr>
        <p:sp>
          <p:nvSpPr>
            <p:cNvPr id="723" name="Google Shape;723;p46"/>
            <p:cNvSpPr/>
            <p:nvPr/>
          </p:nvSpPr>
          <p:spPr>
            <a:xfrm>
              <a:off x="6456474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6"/>
          <p:cNvGrpSpPr/>
          <p:nvPr/>
        </p:nvGrpSpPr>
        <p:grpSpPr>
          <a:xfrm>
            <a:off x="7737132" y="693250"/>
            <a:ext cx="3759089" cy="707494"/>
            <a:chOff x="6456475" y="3575600"/>
            <a:chExt cx="2936100" cy="552600"/>
          </a:xfrm>
        </p:grpSpPr>
        <p:sp>
          <p:nvSpPr>
            <p:cNvPr id="726" name="Google Shape;726;p46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317;p81">
            <a:extLst>
              <a:ext uri="{FF2B5EF4-FFF2-40B4-BE49-F238E27FC236}">
                <a16:creationId xmlns:a16="http://schemas.microsoft.com/office/drawing/2014/main" id="{84B15F47-CA07-48FF-95E3-27FEE3030568}"/>
              </a:ext>
            </a:extLst>
          </p:cNvPr>
          <p:cNvGrpSpPr/>
          <p:nvPr/>
        </p:nvGrpSpPr>
        <p:grpSpPr>
          <a:xfrm>
            <a:off x="626491" y="2748517"/>
            <a:ext cx="383632" cy="276449"/>
            <a:chOff x="3933342" y="4315767"/>
            <a:chExt cx="383632" cy="276449"/>
          </a:xfrm>
          <a:solidFill>
            <a:schemeClr val="bg1"/>
          </a:solidFill>
        </p:grpSpPr>
        <p:sp>
          <p:nvSpPr>
            <p:cNvPr id="34" name="Google Shape;12318;p81">
              <a:extLst>
                <a:ext uri="{FF2B5EF4-FFF2-40B4-BE49-F238E27FC236}">
                  <a16:creationId xmlns:a16="http://schemas.microsoft.com/office/drawing/2014/main" id="{257AB59C-6A21-4949-ABCB-65E764A6201F}"/>
                </a:ext>
              </a:extLst>
            </p:cNvPr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19;p81">
              <a:extLst>
                <a:ext uri="{FF2B5EF4-FFF2-40B4-BE49-F238E27FC236}">
                  <a16:creationId xmlns:a16="http://schemas.microsoft.com/office/drawing/2014/main" id="{C9E377A8-7CBB-4E1A-8D70-8F8A70BF9E4F}"/>
                </a:ext>
              </a:extLst>
            </p:cNvPr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20;p81">
              <a:extLst>
                <a:ext uri="{FF2B5EF4-FFF2-40B4-BE49-F238E27FC236}">
                  <a16:creationId xmlns:a16="http://schemas.microsoft.com/office/drawing/2014/main" id="{D0A0AB73-DA89-465E-9150-2C5EAEAA6EF3}"/>
                </a:ext>
              </a:extLst>
            </p:cNvPr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21;p81">
              <a:extLst>
                <a:ext uri="{FF2B5EF4-FFF2-40B4-BE49-F238E27FC236}">
                  <a16:creationId xmlns:a16="http://schemas.microsoft.com/office/drawing/2014/main" id="{668130AE-7BD2-4753-BA31-1F94260EAE4A}"/>
                </a:ext>
              </a:extLst>
            </p:cNvPr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22;p81">
              <a:extLst>
                <a:ext uri="{FF2B5EF4-FFF2-40B4-BE49-F238E27FC236}">
                  <a16:creationId xmlns:a16="http://schemas.microsoft.com/office/drawing/2014/main" id="{5457AFD2-26D5-4EBF-B472-FD088C7294C2}"/>
                </a:ext>
              </a:extLst>
            </p:cNvPr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2323;p81">
              <a:extLst>
                <a:ext uri="{FF2B5EF4-FFF2-40B4-BE49-F238E27FC236}">
                  <a16:creationId xmlns:a16="http://schemas.microsoft.com/office/drawing/2014/main" id="{979F770E-6CF4-4833-897F-7DD4AA299B81}"/>
                </a:ext>
              </a:extLst>
            </p:cNvPr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1415;p80">
            <a:extLst>
              <a:ext uri="{FF2B5EF4-FFF2-40B4-BE49-F238E27FC236}">
                <a16:creationId xmlns:a16="http://schemas.microsoft.com/office/drawing/2014/main" id="{4C74FFEB-BFC5-4DC8-BB9B-FBD2FFD0E89D}"/>
              </a:ext>
            </a:extLst>
          </p:cNvPr>
          <p:cNvGrpSpPr/>
          <p:nvPr/>
        </p:nvGrpSpPr>
        <p:grpSpPr>
          <a:xfrm>
            <a:off x="8082477" y="2833564"/>
            <a:ext cx="215044" cy="348924"/>
            <a:chOff x="2691555" y="2884503"/>
            <a:chExt cx="215044" cy="348924"/>
          </a:xfrm>
          <a:solidFill>
            <a:schemeClr val="bg1"/>
          </a:solidFill>
        </p:grpSpPr>
        <p:sp>
          <p:nvSpPr>
            <p:cNvPr id="89" name="Google Shape;11416;p80">
              <a:extLst>
                <a:ext uri="{FF2B5EF4-FFF2-40B4-BE49-F238E27FC236}">
                  <a16:creationId xmlns:a16="http://schemas.microsoft.com/office/drawing/2014/main" id="{4AF1B9A6-072E-43C2-AAAF-4ED35D6C50EE}"/>
                </a:ext>
              </a:extLst>
            </p:cNvPr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1417;p80">
              <a:extLst>
                <a:ext uri="{FF2B5EF4-FFF2-40B4-BE49-F238E27FC236}">
                  <a16:creationId xmlns:a16="http://schemas.microsoft.com/office/drawing/2014/main" id="{C9E579B9-8483-4BF7-A7EC-80D8C6764B30}"/>
                </a:ext>
              </a:extLst>
            </p:cNvPr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418;p80">
              <a:extLst>
                <a:ext uri="{FF2B5EF4-FFF2-40B4-BE49-F238E27FC236}">
                  <a16:creationId xmlns:a16="http://schemas.microsoft.com/office/drawing/2014/main" id="{5053701C-859B-45D3-B559-63B2383704B0}"/>
                </a:ext>
              </a:extLst>
            </p:cNvPr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624B36-4343-4904-AD6B-1B5216365ED1}"/>
              </a:ext>
            </a:extLst>
          </p:cNvPr>
          <p:cNvGrpSpPr/>
          <p:nvPr/>
        </p:nvGrpSpPr>
        <p:grpSpPr>
          <a:xfrm>
            <a:off x="476448" y="1396664"/>
            <a:ext cx="1066933" cy="824023"/>
            <a:chOff x="824809" y="1593112"/>
            <a:chExt cx="1066933" cy="824023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BB08AD7F-27F0-481E-853B-19A59564401D}"/>
                </a:ext>
              </a:extLst>
            </p:cNvPr>
            <p:cNvSpPr/>
            <p:nvPr/>
          </p:nvSpPr>
          <p:spPr>
            <a:xfrm>
              <a:off x="931142" y="1593112"/>
              <a:ext cx="863988" cy="824023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798F4D-646C-4E4F-92D2-EB1169B23323}"/>
                </a:ext>
              </a:extLst>
            </p:cNvPr>
            <p:cNvSpPr txBox="1"/>
            <p:nvPr/>
          </p:nvSpPr>
          <p:spPr>
            <a:xfrm>
              <a:off x="824809" y="1789679"/>
              <a:ext cx="1066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lbert Sans" panose="020B0604020202020204" charset="0"/>
                </a:rPr>
                <a:t>Background</a:t>
              </a:r>
            </a:p>
            <a:p>
              <a:pPr algn="ctr"/>
              <a:r>
                <a:rPr lang="en-US" sz="1100" b="1" dirty="0">
                  <a:latin typeface="Albert Sans" panose="020B0604020202020204" charset="0"/>
                </a:rPr>
                <a:t>removal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5239E15-A3D8-42F7-A779-A0C630BB06D7}"/>
              </a:ext>
            </a:extLst>
          </p:cNvPr>
          <p:cNvGrpSpPr/>
          <p:nvPr/>
        </p:nvGrpSpPr>
        <p:grpSpPr>
          <a:xfrm>
            <a:off x="7258144" y="2416461"/>
            <a:ext cx="1066933" cy="824023"/>
            <a:chOff x="824809" y="1593112"/>
            <a:chExt cx="1066933" cy="824023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8A40386-4EDF-488E-8E9D-8C460A2F569F}"/>
                </a:ext>
              </a:extLst>
            </p:cNvPr>
            <p:cNvSpPr/>
            <p:nvPr/>
          </p:nvSpPr>
          <p:spPr>
            <a:xfrm>
              <a:off x="931142" y="1593112"/>
              <a:ext cx="863988" cy="824023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35DA572-EE88-4CD5-955C-3E74997ADE87}"/>
                </a:ext>
              </a:extLst>
            </p:cNvPr>
            <p:cNvSpPr txBox="1"/>
            <p:nvPr/>
          </p:nvSpPr>
          <p:spPr>
            <a:xfrm>
              <a:off x="824809" y="1789679"/>
              <a:ext cx="1066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lbert Sans" panose="020B0604020202020204" charset="0"/>
                </a:rPr>
                <a:t>Gemma2</a:t>
              </a:r>
            </a:p>
            <a:p>
              <a:pPr algn="ctr"/>
              <a:r>
                <a:rPr lang="en-US" sz="1100" b="1" dirty="0">
                  <a:latin typeface="Albert Sans" panose="020B0604020202020204" charset="0"/>
                </a:rPr>
                <a:t>27b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68A2951-187A-45D8-B798-1B6B32A0A067}"/>
              </a:ext>
            </a:extLst>
          </p:cNvPr>
          <p:cNvGrpSpPr/>
          <p:nvPr/>
        </p:nvGrpSpPr>
        <p:grpSpPr>
          <a:xfrm>
            <a:off x="476448" y="3447474"/>
            <a:ext cx="1066933" cy="824023"/>
            <a:chOff x="824809" y="1593112"/>
            <a:chExt cx="1066933" cy="824023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7C710BDA-E0C5-4737-A131-C04502DFA875}"/>
                </a:ext>
              </a:extLst>
            </p:cNvPr>
            <p:cNvSpPr/>
            <p:nvPr/>
          </p:nvSpPr>
          <p:spPr>
            <a:xfrm>
              <a:off x="931142" y="1593112"/>
              <a:ext cx="863988" cy="824023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418493C-74EC-41F6-9C39-FEB2BF3BAE85}"/>
                </a:ext>
              </a:extLst>
            </p:cNvPr>
            <p:cNvSpPr txBox="1"/>
            <p:nvPr/>
          </p:nvSpPr>
          <p:spPr>
            <a:xfrm>
              <a:off x="824809" y="1789679"/>
              <a:ext cx="1066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lbert Sans" panose="020B0604020202020204" charset="0"/>
                </a:rPr>
                <a:t>Object</a:t>
              </a:r>
            </a:p>
            <a:p>
              <a:pPr algn="ctr"/>
              <a:r>
                <a:rPr lang="en-US" sz="1100" b="1" dirty="0">
                  <a:latin typeface="Albert Sans" panose="020B0604020202020204" charset="0"/>
                </a:rPr>
                <a:t>removal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AF145BA-810B-4B20-9253-7B5EF6A7CAC3}"/>
              </a:ext>
            </a:extLst>
          </p:cNvPr>
          <p:cNvGrpSpPr/>
          <p:nvPr/>
        </p:nvGrpSpPr>
        <p:grpSpPr>
          <a:xfrm>
            <a:off x="2758035" y="2405299"/>
            <a:ext cx="1066933" cy="824023"/>
            <a:chOff x="829669" y="1593112"/>
            <a:chExt cx="1066933" cy="824023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4ED238EE-C641-4575-A590-211E99A9295B}"/>
                </a:ext>
              </a:extLst>
            </p:cNvPr>
            <p:cNvSpPr/>
            <p:nvPr/>
          </p:nvSpPr>
          <p:spPr>
            <a:xfrm>
              <a:off x="931142" y="1593112"/>
              <a:ext cx="863988" cy="824023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2656264-8919-4336-9E01-64C3ED9B0125}"/>
                </a:ext>
              </a:extLst>
            </p:cNvPr>
            <p:cNvSpPr txBox="1"/>
            <p:nvPr/>
          </p:nvSpPr>
          <p:spPr>
            <a:xfrm>
              <a:off x="829669" y="1874318"/>
              <a:ext cx="1066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lbert Sans" panose="020B0604020202020204" charset="0"/>
                </a:rPr>
                <a:t>Upscaling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FB1AB7E-9468-4341-8C60-9FBB8EA84532}"/>
              </a:ext>
            </a:extLst>
          </p:cNvPr>
          <p:cNvGrpSpPr/>
          <p:nvPr/>
        </p:nvGrpSpPr>
        <p:grpSpPr>
          <a:xfrm>
            <a:off x="5004791" y="2416463"/>
            <a:ext cx="1066933" cy="824023"/>
            <a:chOff x="824809" y="1593112"/>
            <a:chExt cx="1066933" cy="824023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A361BFF2-534A-498B-B8D2-705ED840AE69}"/>
                </a:ext>
              </a:extLst>
            </p:cNvPr>
            <p:cNvSpPr/>
            <p:nvPr/>
          </p:nvSpPr>
          <p:spPr>
            <a:xfrm>
              <a:off x="931142" y="1593112"/>
              <a:ext cx="863988" cy="824023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B122CC7-B696-4158-A015-5C18CAD7A480}"/>
                </a:ext>
              </a:extLst>
            </p:cNvPr>
            <p:cNvSpPr txBox="1"/>
            <p:nvPr/>
          </p:nvSpPr>
          <p:spPr>
            <a:xfrm>
              <a:off x="824809" y="1789679"/>
              <a:ext cx="1066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lbert Sans" panose="020B0604020202020204" charset="0"/>
                </a:rPr>
                <a:t>Llama3.2</a:t>
              </a:r>
              <a:br>
                <a:rPr lang="en-US" sz="1100" b="1" dirty="0">
                  <a:latin typeface="Albert Sans" panose="020B0604020202020204" charset="0"/>
                </a:rPr>
              </a:br>
              <a:r>
                <a:rPr lang="en-US" sz="1100" b="1" dirty="0">
                  <a:latin typeface="Albert Sans" panose="020B0604020202020204" charset="0"/>
                </a:rPr>
                <a:t>Vision</a:t>
              </a:r>
            </a:p>
          </p:txBody>
        </p: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D97B74B-5098-4719-A215-83C150E8C941}"/>
              </a:ext>
            </a:extLst>
          </p:cNvPr>
          <p:cNvCxnSpPr>
            <a:cxnSpLocks/>
            <a:stCxn id="10" idx="3"/>
            <a:endCxn id="123" idx="1"/>
          </p:cNvCxnSpPr>
          <p:nvPr/>
        </p:nvCxnSpPr>
        <p:spPr>
          <a:xfrm>
            <a:off x="1543381" y="1808675"/>
            <a:ext cx="1214654" cy="10086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94AFFD3-570E-47EC-9DB1-E384898835A8}"/>
              </a:ext>
            </a:extLst>
          </p:cNvPr>
          <p:cNvCxnSpPr>
            <a:cxnSpLocks/>
            <a:stCxn id="117" idx="3"/>
            <a:endCxn id="123" idx="1"/>
          </p:cNvCxnSpPr>
          <p:nvPr/>
        </p:nvCxnSpPr>
        <p:spPr>
          <a:xfrm flipV="1">
            <a:off x="1543381" y="2817310"/>
            <a:ext cx="1214654" cy="1042175"/>
          </a:xfrm>
          <a:prstGeom prst="curvedConnector3">
            <a:avLst>
              <a:gd name="adj1" fmla="val 504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382ABF-F1AA-4CF1-A393-2046AEA23F00}"/>
              </a:ext>
            </a:extLst>
          </p:cNvPr>
          <p:cNvCxnSpPr>
            <a:cxnSpLocks/>
            <a:stCxn id="123" idx="3"/>
            <a:endCxn id="135" idx="1"/>
          </p:cNvCxnSpPr>
          <p:nvPr/>
        </p:nvCxnSpPr>
        <p:spPr>
          <a:xfrm>
            <a:off x="3824968" y="2817310"/>
            <a:ext cx="1179823" cy="11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56D9F66-10FE-4935-9692-9E71A0BB6C61}"/>
              </a:ext>
            </a:extLst>
          </p:cNvPr>
          <p:cNvCxnSpPr>
            <a:cxnSpLocks/>
            <a:stCxn id="135" idx="3"/>
            <a:endCxn id="114" idx="1"/>
          </p:cNvCxnSpPr>
          <p:nvPr/>
        </p:nvCxnSpPr>
        <p:spPr>
          <a:xfrm flipV="1">
            <a:off x="6071724" y="2828472"/>
            <a:ext cx="118642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43AF0E5C-998F-4C98-9985-0930B256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965" y="4611999"/>
            <a:ext cx="3762791" cy="536818"/>
          </a:xfrm>
          <a:prstGeom prst="rect">
            <a:avLst/>
          </a:prstGeom>
        </p:spPr>
      </p:pic>
      <p:sp>
        <p:nvSpPr>
          <p:cNvPr id="159" name="Google Shape;518;p42">
            <a:extLst>
              <a:ext uri="{FF2B5EF4-FFF2-40B4-BE49-F238E27FC236}">
                <a16:creationId xmlns:a16="http://schemas.microsoft.com/office/drawing/2014/main" id="{316C4B28-006B-49A6-B208-64CA043143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460" y="2483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PIPELINE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309720" y="2483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 Özellikleri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401856" y="1115210"/>
            <a:ext cx="4529528" cy="1931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/>
              <a:t>Sistemi</a:t>
            </a:r>
            <a:r>
              <a:rPr lang="en-US" sz="1600" b="1" dirty="0"/>
              <a:t> nasıl </a:t>
            </a:r>
            <a:r>
              <a:rPr lang="en-US" sz="1600" b="1" dirty="0" err="1"/>
              <a:t>verimli</a:t>
            </a:r>
            <a:r>
              <a:rPr lang="en-US" sz="1600" b="1" dirty="0"/>
              <a:t> </a:t>
            </a:r>
            <a:r>
              <a:rPr lang="en-US" sz="1600" b="1" dirty="0" err="1"/>
              <a:t>kullanıyoruz</a:t>
            </a:r>
            <a:r>
              <a:rPr lang="en-US" sz="1600" b="1" dirty="0"/>
              <a:t>?</a:t>
            </a:r>
            <a:endParaRPr lang="en-US" sz="16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/>
              <a:t>Modelleri</a:t>
            </a:r>
            <a:r>
              <a:rPr lang="en-US" sz="1600" dirty="0"/>
              <a:t> </a:t>
            </a:r>
            <a:r>
              <a:rPr lang="en-US" sz="1600" dirty="0" err="1"/>
              <a:t>tek</a:t>
            </a:r>
            <a:r>
              <a:rPr lang="en-US" sz="1600" dirty="0"/>
              <a:t> </a:t>
            </a:r>
            <a:r>
              <a:rPr lang="en-US" sz="1600" dirty="0" err="1"/>
              <a:t>seferlik</a:t>
            </a:r>
            <a:r>
              <a:rPr lang="en-US" sz="1600" dirty="0"/>
              <a:t> </a:t>
            </a:r>
            <a:r>
              <a:rPr lang="en-US" sz="1600" dirty="0" err="1"/>
              <a:t>yükleme</a:t>
            </a: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@st.cache_resource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/>
              <a:t>GPU </a:t>
            </a:r>
            <a:r>
              <a:rPr lang="en-US" sz="1600" dirty="0" err="1"/>
              <a:t>önbelleği</a:t>
            </a:r>
            <a:r>
              <a:rPr lang="en-US" sz="1600" dirty="0"/>
              <a:t> </a:t>
            </a:r>
            <a:r>
              <a:rPr lang="en-US" sz="1600" dirty="0" err="1"/>
              <a:t>boşaltma</a:t>
            </a:r>
            <a:endParaRPr lang="en-US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91919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torch.cuda.empty_cache</a:t>
            </a:r>
            <a:r>
              <a:rPr lang="en-US" b="0" i="0" dirty="0">
                <a:solidFill>
                  <a:srgbClr val="191919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()</a:t>
            </a:r>
            <a:endParaRPr lang="en-US" dirty="0"/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dirty="0">
                <a:solidFill>
                  <a:srgbClr val="191919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Quantization</a:t>
            </a:r>
            <a:endParaRPr lang="en-US" sz="1600" dirty="0">
              <a:effectLst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dirty="0">
              <a:effectLst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98E028-01F7-4962-82C1-6D7F45621239}"/>
              </a:ext>
            </a:extLst>
          </p:cNvPr>
          <p:cNvSpPr txBox="1"/>
          <p:nvPr/>
        </p:nvSpPr>
        <p:spPr>
          <a:xfrm>
            <a:off x="5238181" y="1178006"/>
            <a:ext cx="3435704" cy="236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/>
              <a:t>Kullanılan</a:t>
            </a:r>
            <a:r>
              <a:rPr lang="en-US" sz="1600" b="1" dirty="0"/>
              <a:t> Tüm Model: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bert Sans" panose="020B0604020202020204" charset="0"/>
              </a:rPr>
              <a:t>google/gemma-2-27b-it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bert Sans" panose="020B0604020202020204" charset="0"/>
              </a:rPr>
              <a:t>meta-llama/Llama-3.2-11B-Vision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bert Sans" panose="020B0604020202020204" charset="0"/>
              </a:rPr>
              <a:t>ZhengPeng7/</a:t>
            </a:r>
            <a:r>
              <a:rPr lang="en-US" dirty="0" err="1">
                <a:latin typeface="Albert Sans" panose="020B0604020202020204" charset="0"/>
              </a:rPr>
              <a:t>BiRefNet</a:t>
            </a:r>
            <a:endParaRPr lang="en-US" dirty="0">
              <a:latin typeface="Albert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lbert Sans" panose="020B0604020202020204" charset="0"/>
              </a:rPr>
              <a:t>fal</a:t>
            </a:r>
            <a:r>
              <a:rPr lang="en-US" dirty="0">
                <a:latin typeface="Albert Sans" panose="020B0604020202020204" charset="0"/>
              </a:rPr>
              <a:t>/AuraSR-v2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bert Sans" panose="020B0604020202020204" charset="0"/>
              </a:rPr>
              <a:t>diffusers/stable-diffusion-xl-1.0-inpainting-0.1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5B5D0A-8788-4624-B766-D98027D3E8B0}"/>
              </a:ext>
            </a:extLst>
          </p:cNvPr>
          <p:cNvSpPr txBox="1"/>
          <p:nvPr/>
        </p:nvSpPr>
        <p:spPr>
          <a:xfrm>
            <a:off x="401856" y="3574946"/>
            <a:ext cx="33530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b="1" dirty="0">
                <a:latin typeface="Albert Sans" panose="020B0604020202020204" charset="0"/>
              </a:rPr>
              <a:t>Sistem Özellikleri: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Albert Sans" panose="020B0604020202020204" charset="0"/>
              </a:rPr>
              <a:t> </a:t>
            </a:r>
            <a:r>
              <a:rPr lang="en-US" b="0" i="0" dirty="0">
                <a:effectLst/>
                <a:latin typeface="Albert Sans" panose="020B0604020202020204" charset="0"/>
              </a:rPr>
              <a:t>1 NVIDIA A100-SXM4-40GB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lbert Sans" panose="020B0604020202020204" charset="0"/>
              </a:rPr>
              <a:t>85 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lbert Sans" panose="020B0604020202020204" charset="0"/>
              </a:rPr>
              <a:t>12 vCPUs</a:t>
            </a:r>
            <a:endParaRPr lang="en-US" dirty="0">
              <a:latin typeface="Albert San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DAC3A-63B4-45E9-A13A-8818F08105EA}"/>
              </a:ext>
            </a:extLst>
          </p:cNvPr>
          <p:cNvSpPr txBox="1"/>
          <p:nvPr/>
        </p:nvSpPr>
        <p:spPr>
          <a:xfrm>
            <a:off x="4721817" y="3776420"/>
            <a:ext cx="3881889" cy="86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C7CA8-FE23-4260-BB69-67F58A9899EC}"/>
              </a:ext>
            </a:extLst>
          </p:cNvPr>
          <p:cNvSpPr txBox="1"/>
          <p:nvPr/>
        </p:nvSpPr>
        <p:spPr>
          <a:xfrm>
            <a:off x="5238181" y="3776420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lbert Sans" panose="020B0604020202020204" charset="0"/>
              </a:rPr>
              <a:t>Toplam</a:t>
            </a:r>
            <a:r>
              <a:rPr lang="en-US" sz="1600" b="1" dirty="0">
                <a:latin typeface="Albert Sans" panose="020B0604020202020204" charset="0"/>
              </a:rPr>
              <a:t> </a:t>
            </a:r>
            <a:r>
              <a:rPr lang="en-US" sz="1600" b="1" dirty="0" err="1">
                <a:latin typeface="Albert Sans" panose="020B0604020202020204" charset="0"/>
              </a:rPr>
              <a:t>Kullanılan</a:t>
            </a:r>
            <a:r>
              <a:rPr lang="en-US" sz="1600" b="1" dirty="0">
                <a:latin typeface="Albert Sans" panose="020B0604020202020204" charset="0"/>
              </a:rPr>
              <a:t> GPU </a:t>
            </a:r>
            <a:r>
              <a:rPr lang="en-US" sz="1600" b="1" dirty="0" err="1">
                <a:latin typeface="Albert Sans" panose="020B0604020202020204" charset="0"/>
              </a:rPr>
              <a:t>Belleği</a:t>
            </a:r>
            <a:r>
              <a:rPr lang="en-US" sz="1600" b="1" dirty="0">
                <a:latin typeface="Albert Sans" panose="020B060402020202020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lbert Sans" panose="020B0604020202020204" charset="0"/>
              </a:rPr>
              <a:t>34/40 GB</a:t>
            </a:r>
          </a:p>
        </p:txBody>
      </p:sp>
    </p:spTree>
    <p:extLst>
      <p:ext uri="{BB962C8B-B14F-4D97-AF65-F5344CB8AC3E}">
        <p14:creationId xmlns:p14="http://schemas.microsoft.com/office/powerpoint/2010/main" val="1076853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60A502F-1B95-466C-ABB0-50CCF93EAA25}"/>
              </a:ext>
            </a:extLst>
          </p:cNvPr>
          <p:cNvGrpSpPr/>
          <p:nvPr/>
        </p:nvGrpSpPr>
        <p:grpSpPr>
          <a:xfrm>
            <a:off x="1456657" y="986449"/>
            <a:ext cx="9563568" cy="1371600"/>
            <a:chOff x="1456657" y="1411750"/>
            <a:chExt cx="9563568" cy="1371600"/>
          </a:xfrm>
        </p:grpSpPr>
        <p:sp>
          <p:nvSpPr>
            <p:cNvPr id="406" name="Google Shape;406;p38"/>
            <p:cNvSpPr/>
            <p:nvPr/>
          </p:nvSpPr>
          <p:spPr>
            <a:xfrm>
              <a:off x="1456660" y="1411750"/>
              <a:ext cx="9563565" cy="1371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7" name="Google Shape;407;p38"/>
            <p:cNvPicPr preferRelativeResize="0"/>
            <p:nvPr/>
          </p:nvPicPr>
          <p:blipFill rotWithShape="1">
            <a:blip r:embed="rId3"/>
            <a:srcRect t="6438" b="18481"/>
            <a:stretch/>
          </p:blipFill>
          <p:spPr>
            <a:xfrm>
              <a:off x="1456657" y="1411750"/>
              <a:ext cx="1371600" cy="13716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09" name="Google Shape;409;p38"/>
            <p:cNvPicPr preferRelativeResize="0"/>
            <p:nvPr/>
          </p:nvPicPr>
          <p:blipFill rotWithShape="1">
            <a:blip r:embed="rId4"/>
            <a:srcRect l="16243" t="6861" r="10614" b="19996"/>
            <a:stretch/>
          </p:blipFill>
          <p:spPr>
            <a:xfrm>
              <a:off x="5128065" y="1411750"/>
              <a:ext cx="1371600" cy="13716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11" name="Google Shape;411;p38"/>
          <p:cNvSpPr txBox="1">
            <a:spLocks noGrp="1"/>
          </p:cNvSpPr>
          <p:nvPr>
            <p:ph type="subTitle" idx="4"/>
          </p:nvPr>
        </p:nvSpPr>
        <p:spPr>
          <a:xfrm>
            <a:off x="991807" y="2471826"/>
            <a:ext cx="2179678" cy="6903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Abdelrahman Wahdan</a:t>
            </a:r>
            <a:endParaRPr sz="2000" dirty="0"/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/>
          </p:nvPr>
        </p:nvSpPr>
        <p:spPr>
          <a:xfrm>
            <a:off x="720000" y="2340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TAKIM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subTitle" idx="1"/>
          </p:nvPr>
        </p:nvSpPr>
        <p:spPr>
          <a:xfrm>
            <a:off x="930996" y="3227796"/>
            <a:ext cx="2301300" cy="130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Ankara </a:t>
            </a:r>
            <a:r>
              <a:rPr lang="en-US" sz="1200" dirty="0" err="1"/>
              <a:t>Üniversitesi</a:t>
            </a:r>
            <a:r>
              <a:rPr lang="en-US" sz="1200" dirty="0"/>
              <a:t> </a:t>
            </a:r>
            <a:r>
              <a:rPr lang="en-US" sz="1200" dirty="0" err="1"/>
              <a:t>Bilgisayar</a:t>
            </a:r>
            <a:r>
              <a:rPr lang="en-US" sz="1200" dirty="0"/>
              <a:t> </a:t>
            </a:r>
            <a:r>
              <a:rPr lang="en-US" sz="1200" dirty="0" err="1"/>
              <a:t>Mühendisliği</a:t>
            </a:r>
            <a:r>
              <a:rPr lang="en-US" sz="1200" dirty="0"/>
              <a:t> </a:t>
            </a:r>
            <a:r>
              <a:rPr lang="en-US" sz="1200" dirty="0" err="1"/>
              <a:t>Mezunu</a:t>
            </a: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sap"/>
              </a:rPr>
              <a:t>Doğal</a:t>
            </a:r>
            <a:r>
              <a:rPr lang="en-US" sz="1200" dirty="0">
                <a:latin typeface="Asap"/>
              </a:rPr>
              <a:t> </a:t>
            </a:r>
            <a:r>
              <a:rPr lang="en-US" sz="1200" dirty="0" err="1">
                <a:latin typeface="Asap"/>
              </a:rPr>
              <a:t>dil</a:t>
            </a:r>
            <a:r>
              <a:rPr lang="en-US" sz="1200" dirty="0">
                <a:latin typeface="Asap"/>
              </a:rPr>
              <a:t> </a:t>
            </a:r>
            <a:r>
              <a:rPr lang="en-US" sz="1200" dirty="0" err="1">
                <a:latin typeface="Asap"/>
              </a:rPr>
              <a:t>işleme</a:t>
            </a:r>
            <a:r>
              <a:rPr lang="en-US" sz="1200" dirty="0">
                <a:latin typeface="Asap"/>
              </a:rPr>
              <a:t> </a:t>
            </a:r>
            <a:r>
              <a:rPr lang="en-US" sz="1200" dirty="0" err="1">
                <a:latin typeface="Asap"/>
              </a:rPr>
              <a:t>özelinde</a:t>
            </a:r>
            <a:r>
              <a:rPr lang="en-US" sz="1200" dirty="0">
                <a:latin typeface="Asap"/>
              </a:rPr>
              <a:t> </a:t>
            </a:r>
            <a:r>
              <a:rPr lang="en-US" sz="1200" dirty="0" err="1">
                <a:latin typeface="Asap"/>
              </a:rPr>
              <a:t>çalışmalar</a:t>
            </a:r>
            <a:r>
              <a:rPr lang="en-US" sz="1200" dirty="0">
                <a:latin typeface="Asap"/>
              </a:rPr>
              <a:t> </a:t>
            </a:r>
            <a:r>
              <a:rPr lang="en-US" sz="1200" dirty="0" err="1">
                <a:latin typeface="Asap"/>
              </a:rPr>
              <a:t>yapmaktadır</a:t>
            </a:r>
            <a:r>
              <a:rPr lang="en-US" sz="1200" dirty="0">
                <a:latin typeface="Asap"/>
              </a:rPr>
              <a:t>.</a:t>
            </a:r>
          </a:p>
          <a:p>
            <a:pPr marL="0" indent="0"/>
            <a:endParaRPr lang="en-US" sz="1200" dirty="0">
              <a:latin typeface="Asap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Asap"/>
            </a:endParaRPr>
          </a:p>
          <a:p>
            <a:pPr marL="0" indent="0"/>
            <a:endParaRPr lang="en-US" sz="1200" dirty="0">
              <a:latin typeface="Asap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Asap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15" name="Google Shape;415;p38"/>
          <p:cNvSpPr txBox="1">
            <a:spLocks noGrp="1"/>
          </p:cNvSpPr>
          <p:nvPr>
            <p:ph type="subTitle" idx="3"/>
          </p:nvPr>
        </p:nvSpPr>
        <p:spPr>
          <a:xfrm>
            <a:off x="4663215" y="3284523"/>
            <a:ext cx="2301300" cy="1616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Hacettepe</a:t>
            </a:r>
            <a:r>
              <a:rPr lang="en-US" sz="1200" dirty="0"/>
              <a:t> </a:t>
            </a:r>
            <a:r>
              <a:rPr lang="en-US" sz="1200" dirty="0" err="1"/>
              <a:t>Üniversitesi</a:t>
            </a:r>
            <a:r>
              <a:rPr lang="en-US" sz="1200" dirty="0"/>
              <a:t> </a:t>
            </a:r>
            <a:r>
              <a:rPr lang="en-US" sz="1200" dirty="0" err="1"/>
              <a:t>Bilgisayar</a:t>
            </a:r>
            <a:r>
              <a:rPr lang="en-US" sz="1200" dirty="0"/>
              <a:t> </a:t>
            </a:r>
            <a:r>
              <a:rPr lang="en-US" sz="1200" dirty="0" err="1"/>
              <a:t>Mühendisliği</a:t>
            </a:r>
            <a:r>
              <a:rPr lang="en-US" sz="1200" dirty="0"/>
              <a:t> </a:t>
            </a:r>
            <a:r>
              <a:rPr lang="en-US" sz="1200" dirty="0" err="1"/>
              <a:t>Yüksek</a:t>
            </a:r>
            <a:r>
              <a:rPr lang="en-US" sz="1200" dirty="0"/>
              <a:t> </a:t>
            </a:r>
            <a:r>
              <a:rPr lang="en-US" sz="1200" dirty="0" err="1"/>
              <a:t>Lisans</a:t>
            </a:r>
            <a:r>
              <a:rPr lang="en-US" sz="1200" dirty="0"/>
              <a:t> </a:t>
            </a:r>
            <a:r>
              <a:rPr lang="en-US" sz="1200" dirty="0" err="1"/>
              <a:t>Öğrencisi</a:t>
            </a:r>
            <a:endParaRPr lang="en-US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1200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Doğal</a:t>
            </a:r>
            <a:r>
              <a:rPr lang="en-US" sz="1200" dirty="0"/>
              <a:t> </a:t>
            </a:r>
            <a:r>
              <a:rPr lang="en-US" sz="1200" dirty="0" err="1"/>
              <a:t>dil</a:t>
            </a:r>
            <a:r>
              <a:rPr lang="en-US" sz="1200" dirty="0"/>
              <a:t> </a:t>
            </a:r>
            <a:r>
              <a:rPr lang="en-US" sz="1200" dirty="0" err="1"/>
              <a:t>işleme</a:t>
            </a:r>
            <a:r>
              <a:rPr lang="en-US" sz="1200" dirty="0"/>
              <a:t> </a:t>
            </a:r>
            <a:r>
              <a:rPr lang="en-US" sz="1200" dirty="0" err="1"/>
              <a:t>özelinde</a:t>
            </a:r>
            <a:r>
              <a:rPr lang="en-US" sz="1200" dirty="0"/>
              <a:t> </a:t>
            </a:r>
            <a:r>
              <a:rPr lang="en-US" sz="1200" dirty="0" err="1"/>
              <a:t>çalışmalar</a:t>
            </a:r>
            <a:r>
              <a:rPr lang="en-US" sz="1200" dirty="0"/>
              <a:t> </a:t>
            </a:r>
            <a:r>
              <a:rPr lang="en-US" sz="1200" dirty="0" err="1"/>
              <a:t>yapmaktadır</a:t>
            </a:r>
            <a:r>
              <a:rPr lang="en-US" sz="1200" dirty="0"/>
              <a:t>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16" name="Google Shape;416;p38"/>
          <p:cNvSpPr txBox="1">
            <a:spLocks noGrp="1"/>
          </p:cNvSpPr>
          <p:nvPr>
            <p:ph type="subTitle" idx="6"/>
          </p:nvPr>
        </p:nvSpPr>
        <p:spPr>
          <a:xfrm>
            <a:off x="4711062" y="2532220"/>
            <a:ext cx="2301300" cy="7942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İsmail Furkan Atasoy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(Takım Kaptanı)</a:t>
            </a:r>
            <a:endParaRPr sz="1200" dirty="0"/>
          </a:p>
        </p:txBody>
      </p:sp>
      <p:grpSp>
        <p:nvGrpSpPr>
          <p:cNvPr id="417" name="Google Shape;417;p38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418" name="Google Shape;418;p38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8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421" name="Google Shape;421;p38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67E1E3-3C32-4EAA-B69E-20C9D6F0E8C7}"/>
              </a:ext>
            </a:extLst>
          </p:cNvPr>
          <p:cNvSpPr txBox="1"/>
          <p:nvPr/>
        </p:nvSpPr>
        <p:spPr>
          <a:xfrm>
            <a:off x="720000" y="4720459"/>
            <a:ext cx="6713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latin typeface="Albert Sans" panose="020B0604020202020204" charset="0"/>
              </a:rPr>
              <a:t>Yapay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zeka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ile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müşteri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deneyimini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iyileştirme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odağında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girişim</a:t>
            </a:r>
            <a:r>
              <a:rPr lang="en-US" sz="1200" b="1" dirty="0">
                <a:latin typeface="Albert Sans" panose="020B0604020202020204" charset="0"/>
              </a:rPr>
              <a:t> </a:t>
            </a:r>
            <a:r>
              <a:rPr lang="en-US" sz="1200" b="1" dirty="0" err="1">
                <a:latin typeface="Albert Sans" panose="020B0604020202020204" charset="0"/>
              </a:rPr>
              <a:t>projemiz</a:t>
            </a:r>
            <a:r>
              <a:rPr lang="en-US" sz="1200" b="1" dirty="0">
                <a:latin typeface="Albert Sans" panose="020B0604020202020204" charset="0"/>
              </a:rPr>
              <a:t> </a:t>
            </a:r>
            <a:r>
              <a:rPr lang="en-US" sz="1200" b="1" dirty="0" err="1">
                <a:latin typeface="Albert Sans" panose="020B0604020202020204" charset="0"/>
              </a:rPr>
              <a:t>bulunmaktadır</a:t>
            </a:r>
            <a:r>
              <a:rPr lang="en-US" sz="1200" b="1" dirty="0">
                <a:latin typeface="Albert Sans" panose="020B0604020202020204" charset="0"/>
              </a:rPr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FA04A7-4092-4AD9-AF82-A4F8AD29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846" y="4606682"/>
            <a:ext cx="3762791" cy="536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8"/>
          <p:cNvSpPr txBox="1">
            <a:spLocks noGrp="1"/>
          </p:cNvSpPr>
          <p:nvPr>
            <p:ph type="title"/>
          </p:nvPr>
        </p:nvSpPr>
        <p:spPr>
          <a:xfrm>
            <a:off x="2127990" y="252171"/>
            <a:ext cx="488802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ÖRNEK INPUT</a:t>
            </a:r>
            <a:endParaRPr dirty="0"/>
          </a:p>
        </p:txBody>
      </p:sp>
      <p:grpSp>
        <p:nvGrpSpPr>
          <p:cNvPr id="780" name="Google Shape;780;p48"/>
          <p:cNvGrpSpPr/>
          <p:nvPr/>
        </p:nvGrpSpPr>
        <p:grpSpPr>
          <a:xfrm flipH="1">
            <a:off x="-2535635" y="184775"/>
            <a:ext cx="4357122" cy="707497"/>
            <a:chOff x="6456475" y="3575600"/>
            <a:chExt cx="3403204" cy="552603"/>
          </a:xfrm>
        </p:grpSpPr>
        <p:sp>
          <p:nvSpPr>
            <p:cNvPr id="781" name="Google Shape;781;p4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8"/>
          <p:cNvGrpSpPr/>
          <p:nvPr/>
        </p:nvGrpSpPr>
        <p:grpSpPr>
          <a:xfrm flipH="1">
            <a:off x="-2809217" y="892275"/>
            <a:ext cx="3759089" cy="707494"/>
            <a:chOff x="6456475" y="3575600"/>
            <a:chExt cx="2936100" cy="552600"/>
          </a:xfrm>
        </p:grpSpPr>
        <p:sp>
          <p:nvSpPr>
            <p:cNvPr id="784" name="Google Shape;784;p48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7148969-CB92-4B33-95F0-336D3533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1396" y="4606682"/>
            <a:ext cx="3762791" cy="536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2B3E0-A68D-4827-AA85-CEF2C25B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82" r="13682"/>
          <a:stretch/>
        </p:blipFill>
        <p:spPr>
          <a:xfrm>
            <a:off x="1113993" y="1165977"/>
            <a:ext cx="2324654" cy="32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153240-1A25-4709-B101-CCBF920FB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957" y="1162202"/>
            <a:ext cx="4074894" cy="32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8CDAAE-9679-484B-B0FE-FFCA9FF7EF8A}"/>
              </a:ext>
            </a:extLst>
          </p:cNvPr>
          <p:cNvSpPr/>
          <p:nvPr/>
        </p:nvSpPr>
        <p:spPr>
          <a:xfrm>
            <a:off x="4348480" y="2339528"/>
            <a:ext cx="1192944" cy="190312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13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8"/>
          <p:cNvSpPr txBox="1">
            <a:spLocks noGrp="1"/>
          </p:cNvSpPr>
          <p:nvPr>
            <p:ph type="title"/>
          </p:nvPr>
        </p:nvSpPr>
        <p:spPr>
          <a:xfrm>
            <a:off x="2127990" y="252171"/>
            <a:ext cx="488802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ÖRNEK OUTPUT</a:t>
            </a:r>
            <a:endParaRPr dirty="0"/>
          </a:p>
        </p:txBody>
      </p:sp>
      <p:grpSp>
        <p:nvGrpSpPr>
          <p:cNvPr id="780" name="Google Shape;780;p48"/>
          <p:cNvGrpSpPr/>
          <p:nvPr/>
        </p:nvGrpSpPr>
        <p:grpSpPr>
          <a:xfrm flipH="1">
            <a:off x="-2535635" y="184775"/>
            <a:ext cx="4357122" cy="707497"/>
            <a:chOff x="6456475" y="3575600"/>
            <a:chExt cx="3403204" cy="552603"/>
          </a:xfrm>
        </p:grpSpPr>
        <p:sp>
          <p:nvSpPr>
            <p:cNvPr id="781" name="Google Shape;781;p4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8"/>
          <p:cNvGrpSpPr/>
          <p:nvPr/>
        </p:nvGrpSpPr>
        <p:grpSpPr>
          <a:xfrm flipH="1">
            <a:off x="-2809217" y="892275"/>
            <a:ext cx="3759089" cy="707494"/>
            <a:chOff x="6456475" y="3575600"/>
            <a:chExt cx="2936100" cy="552600"/>
          </a:xfrm>
        </p:grpSpPr>
        <p:sp>
          <p:nvSpPr>
            <p:cNvPr id="784" name="Google Shape;784;p48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7148969-CB92-4B33-95F0-336D3533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1396" y="4606682"/>
            <a:ext cx="3762791" cy="536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2B3E0-A68D-4827-AA85-CEF2C25B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82" r="13682"/>
          <a:stretch/>
        </p:blipFill>
        <p:spPr>
          <a:xfrm>
            <a:off x="1158206" y="1253642"/>
            <a:ext cx="2191816" cy="301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BBC8C4-285D-466D-84A3-D6D7B499C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182" y="1253642"/>
            <a:ext cx="4708439" cy="301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65030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3"/>
          <p:cNvSpPr txBox="1">
            <a:spLocks noGrp="1"/>
          </p:cNvSpPr>
          <p:nvPr>
            <p:ph type="title"/>
          </p:nvPr>
        </p:nvSpPr>
        <p:spPr>
          <a:xfrm>
            <a:off x="613804" y="803300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Teşekkürler!</a:t>
            </a:r>
            <a:endParaRPr sz="5400" dirty="0"/>
          </a:p>
        </p:txBody>
      </p:sp>
      <p:sp>
        <p:nvSpPr>
          <p:cNvPr id="1344" name="Google Shape;1344;p63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</a:rPr>
              <a:t>Kermits Team</a:t>
            </a:r>
            <a:endParaRPr sz="1600" b="1" dirty="0">
              <a:solidFill>
                <a:schemeClr val="dk2"/>
              </a:solidFill>
            </a:endParaRPr>
          </a:p>
        </p:txBody>
      </p:sp>
      <p:sp>
        <p:nvSpPr>
          <p:cNvPr id="1346" name="Google Shape;1346;p63"/>
          <p:cNvSpPr/>
          <p:nvPr/>
        </p:nvSpPr>
        <p:spPr>
          <a:xfrm flipH="1">
            <a:off x="-326999" y="3038800"/>
            <a:ext cx="4899000" cy="707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63"/>
          <p:cNvGrpSpPr/>
          <p:nvPr/>
        </p:nvGrpSpPr>
        <p:grpSpPr>
          <a:xfrm>
            <a:off x="6030920" y="1103972"/>
            <a:ext cx="4357122" cy="707497"/>
            <a:chOff x="6456475" y="3575600"/>
            <a:chExt cx="3403204" cy="552603"/>
          </a:xfrm>
        </p:grpSpPr>
        <p:sp>
          <p:nvSpPr>
            <p:cNvPr id="1362" name="Google Shape;1362;p63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63"/>
          <p:cNvGrpSpPr/>
          <p:nvPr/>
        </p:nvGrpSpPr>
        <p:grpSpPr>
          <a:xfrm>
            <a:off x="5015575" y="228600"/>
            <a:ext cx="5455165" cy="875381"/>
            <a:chOff x="6456469" y="3575596"/>
            <a:chExt cx="3443700" cy="552604"/>
          </a:xfrm>
        </p:grpSpPr>
        <p:sp>
          <p:nvSpPr>
            <p:cNvPr id="1365" name="Google Shape;1365;p63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63"/>
          <p:cNvGrpSpPr/>
          <p:nvPr/>
        </p:nvGrpSpPr>
        <p:grpSpPr>
          <a:xfrm>
            <a:off x="7099358" y="1811472"/>
            <a:ext cx="3759089" cy="707494"/>
            <a:chOff x="6456475" y="3575600"/>
            <a:chExt cx="2936100" cy="552600"/>
          </a:xfrm>
        </p:grpSpPr>
        <p:sp>
          <p:nvSpPr>
            <p:cNvPr id="1368" name="Google Shape;1368;p63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B83259-823D-4357-BCAC-5C715F2DFD32}"/>
              </a:ext>
            </a:extLst>
          </p:cNvPr>
          <p:cNvSpPr/>
          <p:nvPr/>
        </p:nvSpPr>
        <p:spPr>
          <a:xfrm>
            <a:off x="613804" y="3854538"/>
            <a:ext cx="5277155" cy="660400"/>
          </a:xfrm>
          <a:prstGeom prst="round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Resim 4">
            <a:extLst>
              <a:ext uri="{FF2B5EF4-FFF2-40B4-BE49-F238E27FC236}">
                <a16:creationId xmlns:a16="http://schemas.microsoft.com/office/drawing/2014/main" id="{84466EA7-C8E6-46B6-BF11-6F02CD7FD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90" y="192451"/>
            <a:ext cx="1212107" cy="491471"/>
          </a:xfrm>
          <a:prstGeom prst="rect">
            <a:avLst/>
          </a:prstGeom>
        </p:spPr>
      </p:pic>
      <p:pic>
        <p:nvPicPr>
          <p:cNvPr id="33" name="Resim 6">
            <a:extLst>
              <a:ext uri="{FF2B5EF4-FFF2-40B4-BE49-F238E27FC236}">
                <a16:creationId xmlns:a16="http://schemas.microsoft.com/office/drawing/2014/main" id="{F8924426-72EF-4ED3-864E-772044C9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882" y="3456719"/>
            <a:ext cx="1627201" cy="1084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40D961-BEE9-43F6-8D1E-B84EC6108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965" y="4611999"/>
            <a:ext cx="3762791" cy="536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 txBox="1">
            <a:spLocks noGrp="1"/>
          </p:cNvSpPr>
          <p:nvPr>
            <p:ph type="title"/>
          </p:nvPr>
        </p:nvSpPr>
        <p:spPr>
          <a:xfrm>
            <a:off x="720000" y="2559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TANIMI</a:t>
            </a:r>
            <a:endParaRPr dirty="0"/>
          </a:p>
        </p:txBody>
      </p:sp>
      <p:grpSp>
        <p:nvGrpSpPr>
          <p:cNvPr id="430" name="Google Shape;430;p39"/>
          <p:cNvGrpSpPr/>
          <p:nvPr/>
        </p:nvGrpSpPr>
        <p:grpSpPr>
          <a:xfrm rot="2700000">
            <a:off x="266682" y="-187130"/>
            <a:ext cx="1045765" cy="1045615"/>
            <a:chOff x="3741950" y="353925"/>
            <a:chExt cx="1045775" cy="1045625"/>
          </a:xfrm>
        </p:grpSpPr>
        <p:sp>
          <p:nvSpPr>
            <p:cNvPr id="431" name="Google Shape;431;p39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9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435" name="Google Shape;435;p39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9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438" name="Google Shape;438;p39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6AEC16E-2158-4D33-9CD5-24EAFF040B5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333850" y="4642845"/>
            <a:ext cx="3762791" cy="536818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F5584AF-1F0F-4318-B9B4-9D4A00ABA7E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67082" y="1313414"/>
            <a:ext cx="6306688" cy="2875200"/>
          </a:xfrm>
        </p:spPr>
        <p:txBody>
          <a:bodyPr/>
          <a:lstStyle/>
          <a:p>
            <a:r>
              <a:rPr lang="en-US" b="1" dirty="0" err="1">
                <a:latin typeface="Albert Sans" panose="020B0604020202020204" charset="0"/>
              </a:rPr>
              <a:t>Yerel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Üreticilerin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Dijital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Pazardaki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Zorlukları</a:t>
            </a:r>
            <a:r>
              <a:rPr lang="en-US" b="1" dirty="0">
                <a:latin typeface="Albert Sans" panose="020B0604020202020204" charset="0"/>
              </a:rPr>
              <a:t>:</a:t>
            </a:r>
          </a:p>
          <a:p>
            <a:endParaRPr lang="en-US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Görünürlük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Eksikliği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Yerel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üreticiler</a:t>
            </a:r>
            <a:r>
              <a:rPr lang="en-US" dirty="0">
                <a:latin typeface="Albert Sans" panose="020B0604020202020204" charset="0"/>
              </a:rPr>
              <a:t>, online </a:t>
            </a:r>
            <a:r>
              <a:rPr lang="en-US" dirty="0" err="1">
                <a:latin typeface="Albert Sans" panose="020B0604020202020204" charset="0"/>
              </a:rPr>
              <a:t>pazarda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büyük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oyuncularla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rekabet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edemediği</a:t>
            </a:r>
            <a:r>
              <a:rPr lang="en-US" dirty="0">
                <a:latin typeface="Albert Sans" panose="020B0604020202020204" charset="0"/>
              </a:rPr>
              <a:t> için </a:t>
            </a:r>
            <a:r>
              <a:rPr lang="en-US" dirty="0" err="1">
                <a:latin typeface="Albert Sans" panose="020B0604020202020204" charset="0"/>
              </a:rPr>
              <a:t>ürünleri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yeterince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görünür</a:t>
            </a:r>
            <a:r>
              <a:rPr lang="en-US" dirty="0">
                <a:latin typeface="Albert Sans" panose="020B0604020202020204" charset="0"/>
              </a:rPr>
              <a:t> olmuyor.</a:t>
            </a:r>
          </a:p>
          <a:p>
            <a:endParaRPr lang="en-US" b="1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Ürün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Tanıtımının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Zorluğu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Ürünleri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tanıtan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etkili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dikkat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çekici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isimler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açıklamalar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oluşturmak</a:t>
            </a:r>
            <a:r>
              <a:rPr lang="en-US" dirty="0">
                <a:latin typeface="Albert Sans" panose="020B0604020202020204" charset="0"/>
              </a:rPr>
              <a:t>, </a:t>
            </a:r>
            <a:r>
              <a:rPr lang="en-US" dirty="0" err="1">
                <a:latin typeface="Albert Sans" panose="020B0604020202020204" charset="0"/>
              </a:rPr>
              <a:t>üreticiler</a:t>
            </a:r>
            <a:r>
              <a:rPr lang="en-US" dirty="0">
                <a:latin typeface="Albert Sans" panose="020B0604020202020204" charset="0"/>
              </a:rPr>
              <a:t> için zaman </a:t>
            </a:r>
            <a:r>
              <a:rPr lang="en-US" dirty="0" err="1">
                <a:latin typeface="Albert Sans" panose="020B0604020202020204" charset="0"/>
              </a:rPr>
              <a:t>alıcı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zordur</a:t>
            </a:r>
            <a:r>
              <a:rPr lang="en-US" dirty="0">
                <a:latin typeface="Albert Sans" panose="020B0604020202020204" charset="0"/>
              </a:rPr>
              <a:t>.</a:t>
            </a:r>
          </a:p>
          <a:p>
            <a:endParaRPr lang="en-US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Fotoğraf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Kalitesi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Yerel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üreticilerin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fotoğrafları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genellikle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amatörce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çekildiği</a:t>
            </a:r>
            <a:r>
              <a:rPr lang="en-US" dirty="0">
                <a:latin typeface="Albert Sans" panose="020B0604020202020204" charset="0"/>
              </a:rPr>
              <a:t> için </a:t>
            </a:r>
            <a:r>
              <a:rPr lang="en-US" dirty="0" err="1">
                <a:latin typeface="Albert Sans" panose="020B0604020202020204" charset="0"/>
              </a:rPr>
              <a:t>kaliteleri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düşüktür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potansiyel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alıcıları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çekmiyor</a:t>
            </a:r>
            <a:r>
              <a:rPr lang="en-US" dirty="0">
                <a:latin typeface="Albert Sans" panose="020B0604020202020204" charset="0"/>
              </a:rPr>
              <a:t>.</a:t>
            </a:r>
          </a:p>
          <a:p>
            <a:endParaRPr lang="en-US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Dil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Bariyerleri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Uluslararası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pazara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açılmak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isteyen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yerel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üreticilerin</a:t>
            </a:r>
            <a:r>
              <a:rPr lang="en-US" dirty="0">
                <a:latin typeface="Albert Sans" panose="020B0604020202020204" charset="0"/>
              </a:rPr>
              <a:t>, farklı </a:t>
            </a:r>
            <a:r>
              <a:rPr lang="en-US" dirty="0" err="1">
                <a:latin typeface="Albert Sans" panose="020B0604020202020204" charset="0"/>
              </a:rPr>
              <a:t>dillerde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isimleri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açıklamaları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oluşturmakta</a:t>
            </a:r>
            <a:r>
              <a:rPr lang="en-US" dirty="0">
                <a:latin typeface="Albert Sans" panose="020B0604020202020204" charset="0"/>
              </a:rPr>
              <a:t> </a:t>
            </a:r>
            <a:r>
              <a:rPr lang="en-US" dirty="0" err="1">
                <a:latin typeface="Albert Sans" panose="020B0604020202020204" charset="0"/>
              </a:rPr>
              <a:t>zorlanmaları</a:t>
            </a:r>
            <a:r>
              <a:rPr lang="en-US" dirty="0">
                <a:latin typeface="Albert Sans" panose="020B060402020202020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 txBox="1">
            <a:spLocks noGrp="1"/>
          </p:cNvSpPr>
          <p:nvPr>
            <p:ph type="title"/>
          </p:nvPr>
        </p:nvSpPr>
        <p:spPr>
          <a:xfrm>
            <a:off x="720000" y="3008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ÇÖZÜM ÖNERİSİ</a:t>
            </a:r>
            <a:endParaRPr dirty="0"/>
          </a:p>
        </p:txBody>
      </p:sp>
      <p:grpSp>
        <p:nvGrpSpPr>
          <p:cNvPr id="430" name="Google Shape;430;p39"/>
          <p:cNvGrpSpPr/>
          <p:nvPr/>
        </p:nvGrpSpPr>
        <p:grpSpPr>
          <a:xfrm rot="2700000">
            <a:off x="266682" y="-187130"/>
            <a:ext cx="1045765" cy="1045615"/>
            <a:chOff x="3741950" y="353925"/>
            <a:chExt cx="1045775" cy="1045625"/>
          </a:xfrm>
        </p:grpSpPr>
        <p:sp>
          <p:nvSpPr>
            <p:cNvPr id="431" name="Google Shape;431;p39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9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435" name="Google Shape;435;p39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9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438" name="Google Shape;438;p39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6AEC16E-2158-4D33-9CD5-24EAFF040B5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333850" y="4642845"/>
            <a:ext cx="3762791" cy="536818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F5584AF-1F0F-4318-B9B4-9D4A00ABA7E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67082" y="1136374"/>
            <a:ext cx="6306688" cy="3411653"/>
          </a:xfrm>
        </p:spPr>
        <p:txBody>
          <a:bodyPr/>
          <a:lstStyle/>
          <a:p>
            <a:r>
              <a:rPr lang="en-US" b="1" dirty="0" err="1">
                <a:latin typeface="Albert Sans" panose="020B0604020202020204" charset="0"/>
              </a:rPr>
              <a:t>Otomatik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Ürün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Adı</a:t>
            </a:r>
            <a:r>
              <a:rPr lang="en-US" b="1" dirty="0">
                <a:latin typeface="Albert Sans" panose="020B0604020202020204" charset="0"/>
              </a:rPr>
              <a:t> ve </a:t>
            </a:r>
            <a:r>
              <a:rPr lang="en-US" b="1" dirty="0" err="1">
                <a:latin typeface="Albert Sans" panose="020B0604020202020204" charset="0"/>
              </a:rPr>
              <a:t>Açıklaması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Oluşturma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Satıcı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paneline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yüklenen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fotoğrafları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tanımlayıcı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kelimelerden</a:t>
            </a:r>
            <a:r>
              <a:rPr lang="en-US" dirty="0">
                <a:latin typeface="Albert Sans" panose="020B0604020202020204" charset="0"/>
              </a:rPr>
              <a:t>/</a:t>
            </a:r>
            <a:r>
              <a:rPr lang="en-US" dirty="0" err="1">
                <a:latin typeface="Albert Sans" panose="020B0604020202020204" charset="0"/>
              </a:rPr>
              <a:t>cümlelerden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otomatik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olarak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etkileyici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adı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açıklaması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oluşturulması.Bu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özellik</a:t>
            </a:r>
            <a:r>
              <a:rPr lang="en-US" dirty="0">
                <a:latin typeface="Albert Sans" panose="020B0604020202020204" charset="0"/>
              </a:rPr>
              <a:t>, </a:t>
            </a:r>
            <a:r>
              <a:rPr lang="en-US" dirty="0" err="1">
                <a:latin typeface="Albert Sans" panose="020B0604020202020204" charset="0"/>
              </a:rPr>
              <a:t>yerel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üreticilerin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ürünlerini</a:t>
            </a:r>
            <a:r>
              <a:rPr lang="en-US" dirty="0">
                <a:latin typeface="Albert Sans" panose="020B0604020202020204" charset="0"/>
              </a:rPr>
              <a:t> daha </a:t>
            </a:r>
            <a:r>
              <a:rPr lang="en-US" dirty="0" err="1">
                <a:latin typeface="Albert Sans" panose="020B0604020202020204" charset="0"/>
              </a:rPr>
              <a:t>profesyonel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bir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şekilde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sunmalarına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yardımcı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olacaktır</a:t>
            </a:r>
            <a:r>
              <a:rPr lang="en-US" dirty="0">
                <a:latin typeface="Albert Sans" panose="020B0604020202020204" charset="0"/>
              </a:rPr>
              <a:t>.</a:t>
            </a:r>
          </a:p>
          <a:p>
            <a:endParaRPr lang="en-US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Fotoğraf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Kalitesini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Artırma</a:t>
            </a:r>
            <a:r>
              <a:rPr lang="en-US" b="1" dirty="0">
                <a:latin typeface="Albert Sans" panose="020B0604020202020204" charset="0"/>
              </a:rPr>
              <a:t>: </a:t>
            </a:r>
            <a:r>
              <a:rPr lang="en-US" dirty="0" err="1">
                <a:latin typeface="Albert Sans" panose="020B0604020202020204" charset="0"/>
              </a:rPr>
              <a:t>Yüklenen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fotoğraflarının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kalitesinin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artırılması</a:t>
            </a:r>
            <a:r>
              <a:rPr lang="en-US" dirty="0">
                <a:latin typeface="Albert Sans" panose="020B0604020202020204" charset="0"/>
              </a:rPr>
              <a:t> için </a:t>
            </a:r>
            <a:r>
              <a:rPr lang="en-US" dirty="0" err="1">
                <a:latin typeface="Albert Sans" panose="020B0604020202020204" charset="0"/>
              </a:rPr>
              <a:t>bir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görüntü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işleme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algoritması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geliştirilmesi.Bu</a:t>
            </a:r>
            <a:r>
              <a:rPr lang="en-US" dirty="0">
                <a:latin typeface="Albert Sans" panose="020B0604020202020204" charset="0"/>
              </a:rPr>
              <a:t>, </a:t>
            </a:r>
            <a:r>
              <a:rPr lang="en-US" dirty="0" err="1">
                <a:latin typeface="Albert Sans" panose="020B0604020202020204" charset="0"/>
              </a:rPr>
              <a:t>ürünlerin</a:t>
            </a:r>
            <a:r>
              <a:rPr lang="en-US" dirty="0">
                <a:latin typeface="Albert Sans" panose="020B0604020202020204" charset="0"/>
              </a:rPr>
              <a:t> daha </a:t>
            </a:r>
            <a:r>
              <a:rPr lang="en-US" dirty="0" err="1">
                <a:latin typeface="Albert Sans" panose="020B0604020202020204" charset="0"/>
              </a:rPr>
              <a:t>profesyonel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bir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görünüme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kavuşmasını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sağlayarak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alıcıların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dikkatini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çekecektir</a:t>
            </a:r>
            <a:r>
              <a:rPr lang="en-US" dirty="0">
                <a:latin typeface="Albert Sans" panose="020B0604020202020204" charset="0"/>
              </a:rPr>
              <a:t>.</a:t>
            </a:r>
          </a:p>
          <a:p>
            <a:endParaRPr lang="en-US" dirty="0">
              <a:latin typeface="Albert Sans" panose="020B0604020202020204" charset="0"/>
            </a:endParaRPr>
          </a:p>
          <a:p>
            <a:r>
              <a:rPr lang="en-US" b="1" dirty="0" err="1">
                <a:latin typeface="Albert Sans" panose="020B0604020202020204" charset="0"/>
              </a:rPr>
              <a:t>Çoklu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Dil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Desteği</a:t>
            </a:r>
            <a:r>
              <a:rPr lang="en-US" b="1" dirty="0">
                <a:latin typeface="Albert Sans" panose="020B0604020202020204" charset="0"/>
              </a:rPr>
              <a:t> (</a:t>
            </a:r>
            <a:r>
              <a:rPr lang="en-US" b="1" dirty="0" err="1">
                <a:latin typeface="Albert Sans" panose="020B0604020202020204" charset="0"/>
              </a:rPr>
              <a:t>İsteğe</a:t>
            </a:r>
            <a:r>
              <a:rPr lang="en-US" b="1" dirty="0">
                <a:latin typeface="Albert Sans" panose="020B0604020202020204" charset="0"/>
              </a:rPr>
              <a:t> </a:t>
            </a:r>
            <a:r>
              <a:rPr lang="en-US" b="1" dirty="0" err="1">
                <a:latin typeface="Albert Sans" panose="020B0604020202020204" charset="0"/>
              </a:rPr>
              <a:t>Bağlı</a:t>
            </a:r>
            <a:r>
              <a:rPr lang="en-US" b="1" dirty="0">
                <a:latin typeface="Albert Sans" panose="020B0604020202020204" charset="0"/>
              </a:rPr>
              <a:t>): </a:t>
            </a:r>
            <a:r>
              <a:rPr lang="en-US" dirty="0" err="1">
                <a:latin typeface="Albert Sans" panose="020B0604020202020204" charset="0"/>
              </a:rPr>
              <a:t>Ürün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isim</a:t>
            </a:r>
            <a:r>
              <a:rPr lang="en-US" dirty="0">
                <a:latin typeface="Albert Sans" panose="020B0604020202020204" charset="0"/>
              </a:rPr>
              <a:t> ve </a:t>
            </a:r>
            <a:r>
              <a:rPr lang="en-US" dirty="0" err="1">
                <a:latin typeface="Albert Sans" panose="020B0604020202020204" charset="0"/>
              </a:rPr>
              <a:t>açıklamalarının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birden</a:t>
            </a:r>
            <a:r>
              <a:rPr lang="en-US" dirty="0">
                <a:latin typeface="Albert Sans" panose="020B0604020202020204" charset="0"/>
              </a:rPr>
              <a:t> fazla </a:t>
            </a:r>
            <a:r>
              <a:rPr lang="en-US" dirty="0" err="1">
                <a:latin typeface="Albert Sans" panose="020B0604020202020204" charset="0"/>
              </a:rPr>
              <a:t>dilde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otomatik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olarak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oluşturulabilmesi.Bu</a:t>
            </a:r>
            <a:r>
              <a:rPr lang="en-US" dirty="0">
                <a:latin typeface="Albert Sans" panose="020B0604020202020204" charset="0"/>
              </a:rPr>
              <a:t>, </a:t>
            </a:r>
            <a:r>
              <a:rPr lang="en-US" dirty="0" err="1">
                <a:latin typeface="Albert Sans" panose="020B0604020202020204" charset="0"/>
              </a:rPr>
              <a:t>yerel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üreticilerin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uluslararası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pazarlara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açılmalarını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kolaylaştırarak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potansiyel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müşteri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kitlesini</a:t>
            </a:r>
            <a:r>
              <a:rPr lang="en-US" dirty="0">
                <a:latin typeface="Albert Sans" panose="020B0604020202020204" charset="0"/>
              </a:rPr>
              <a:t> </a:t>
            </a:r>
            <a:r>
              <a:rPr lang="en-US" dirty="0" err="1">
                <a:latin typeface="Albert Sans" panose="020B0604020202020204" charset="0"/>
              </a:rPr>
              <a:t>genişletecektir</a:t>
            </a:r>
            <a:r>
              <a:rPr lang="en-US" dirty="0">
                <a:latin typeface="Albert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422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>
            <a:spLocks noGrp="1"/>
          </p:cNvSpPr>
          <p:nvPr>
            <p:ph type="title"/>
          </p:nvPr>
        </p:nvSpPr>
        <p:spPr>
          <a:xfrm>
            <a:off x="699336" y="1989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DENEYSEL SÜRECİMİZ</a:t>
            </a:r>
            <a:endParaRPr dirty="0"/>
          </a:p>
        </p:txBody>
      </p:sp>
      <p:sp>
        <p:nvSpPr>
          <p:cNvPr id="468" name="Google Shape;468;p41"/>
          <p:cNvSpPr txBox="1">
            <a:spLocks noGrp="1"/>
          </p:cNvSpPr>
          <p:nvPr>
            <p:ph type="subTitle" idx="2"/>
          </p:nvPr>
        </p:nvSpPr>
        <p:spPr>
          <a:xfrm>
            <a:off x="1541157" y="1379135"/>
            <a:ext cx="2619900" cy="3075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Image-to-3D</a:t>
            </a:r>
            <a:endParaRPr lang="tr-TR" dirty="0"/>
          </a:p>
          <a:p>
            <a:pPr marL="342900" indent="-342900" algn="l">
              <a:buFont typeface="+mj-lt"/>
              <a:buAutoNum type="arabicPeriod"/>
            </a:pPr>
            <a:endParaRPr lang="tr-TR" dirty="0"/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Object Detection</a:t>
            </a:r>
            <a:endParaRPr lang="tr-TR" dirty="0"/>
          </a:p>
          <a:p>
            <a:pPr marL="342900" indent="-342900" algn="l">
              <a:buFont typeface="+mj-lt"/>
              <a:buAutoNum type="arabicPeriod"/>
            </a:pPr>
            <a:endParaRPr lang="tr-TR" dirty="0"/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191919"/>
                </a:solidFill>
                <a:effectLst/>
                <a:latin typeface="Albert Sans" panose="020B0604020202020204" charset="-94"/>
                <a:ea typeface="Albert Sans" panose="020B0604020202020204" charset="-94"/>
                <a:cs typeface="Albert Sans" panose="020B0604020202020204" charset="-94"/>
              </a:rPr>
              <a:t>Object </a:t>
            </a:r>
            <a:r>
              <a:rPr lang="tr-TR" b="0" i="0" dirty="0" err="1">
                <a:solidFill>
                  <a:srgbClr val="191919"/>
                </a:solidFill>
                <a:effectLst/>
                <a:latin typeface="Albert Sans" panose="020B0604020202020204" charset="-94"/>
                <a:ea typeface="Albert Sans" panose="020B0604020202020204" charset="-94"/>
                <a:cs typeface="Albert Sans" panose="020B0604020202020204" charset="-94"/>
              </a:rPr>
              <a:t>Segmentation</a:t>
            </a:r>
            <a:endParaRPr lang="tr-TR" dirty="0">
              <a:solidFill>
                <a:srgbClr val="191919"/>
              </a:solidFill>
              <a:latin typeface="Albert Sans" panose="020B0604020202020204" charset="-94"/>
              <a:ea typeface="Albert Sans" panose="020B0604020202020204" charset="-94"/>
              <a:cs typeface="Albert Sans" panose="020B0604020202020204" charset="-94"/>
            </a:endParaRPr>
          </a:p>
          <a:p>
            <a:pPr marL="342900" indent="-342900" algn="l">
              <a:buFont typeface="+mj-lt"/>
              <a:buAutoNum type="arabicPeriod"/>
            </a:pPr>
            <a:endParaRPr lang="tr-TR" dirty="0">
              <a:solidFill>
                <a:srgbClr val="191919"/>
              </a:solidFill>
              <a:latin typeface="Albert Sans" panose="020B0604020202020204" charset="-94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Inpainting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Background Removal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Upscaling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69" name="Google Shape;469;p41"/>
          <p:cNvSpPr txBox="1">
            <a:spLocks noGrp="1"/>
          </p:cNvSpPr>
          <p:nvPr>
            <p:ph type="subTitle" idx="4"/>
          </p:nvPr>
        </p:nvSpPr>
        <p:spPr>
          <a:xfrm>
            <a:off x="1448092" y="1181885"/>
            <a:ext cx="26199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</a:t>
            </a:r>
            <a:endParaRPr dirty="0"/>
          </a:p>
        </p:txBody>
      </p:sp>
      <p:grpSp>
        <p:nvGrpSpPr>
          <p:cNvPr id="502" name="Google Shape;502;p41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503" name="Google Shape;503;p41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41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506" name="Google Shape;506;p41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1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09" name="Google Shape;509;p41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41"/>
          <p:cNvGrpSpPr/>
          <p:nvPr/>
        </p:nvGrpSpPr>
        <p:grpSpPr>
          <a:xfrm>
            <a:off x="8182866" y="1025388"/>
            <a:ext cx="1249832" cy="707506"/>
            <a:chOff x="6456475" y="3575600"/>
            <a:chExt cx="976202" cy="552609"/>
          </a:xfrm>
        </p:grpSpPr>
        <p:sp>
          <p:nvSpPr>
            <p:cNvPr id="512" name="Google Shape;512;p41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973C143-8E1F-49AF-A5A3-CFBCCC7D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04" y="4578266"/>
            <a:ext cx="3762791" cy="536818"/>
          </a:xfrm>
          <a:prstGeom prst="rect">
            <a:avLst/>
          </a:prstGeom>
        </p:spPr>
      </p:pic>
      <p:sp>
        <p:nvSpPr>
          <p:cNvPr id="57" name="Google Shape;469;p41">
            <a:extLst>
              <a:ext uri="{FF2B5EF4-FFF2-40B4-BE49-F238E27FC236}">
                <a16:creationId xmlns:a16="http://schemas.microsoft.com/office/drawing/2014/main" id="{D188DD9B-7EA5-4456-A8B3-0122C5F9A553}"/>
              </a:ext>
            </a:extLst>
          </p:cNvPr>
          <p:cNvSpPr txBox="1">
            <a:spLocks/>
          </p:cNvSpPr>
          <p:nvPr/>
        </p:nvSpPr>
        <p:spPr>
          <a:xfrm>
            <a:off x="4703395" y="2897028"/>
            <a:ext cx="261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Multimodal</a:t>
            </a:r>
          </a:p>
        </p:txBody>
      </p:sp>
      <p:sp>
        <p:nvSpPr>
          <p:cNvPr id="59" name="Google Shape;468;p41">
            <a:extLst>
              <a:ext uri="{FF2B5EF4-FFF2-40B4-BE49-F238E27FC236}">
                <a16:creationId xmlns:a16="http://schemas.microsoft.com/office/drawing/2014/main" id="{1A4AD2BB-0114-4C82-A7E0-0AA523251379}"/>
              </a:ext>
            </a:extLst>
          </p:cNvPr>
          <p:cNvSpPr txBox="1">
            <a:spLocks/>
          </p:cNvSpPr>
          <p:nvPr/>
        </p:nvSpPr>
        <p:spPr>
          <a:xfrm>
            <a:off x="4738866" y="3286280"/>
            <a:ext cx="2619900" cy="634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Image-Text-to-Text</a:t>
            </a:r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0" indent="0" algn="l"/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1" name="Google Shape;469;p41">
            <a:extLst>
              <a:ext uri="{FF2B5EF4-FFF2-40B4-BE49-F238E27FC236}">
                <a16:creationId xmlns:a16="http://schemas.microsoft.com/office/drawing/2014/main" id="{4D21BD42-6EFD-46B1-927B-DC93A65BD5E7}"/>
              </a:ext>
            </a:extLst>
          </p:cNvPr>
          <p:cNvSpPr txBox="1">
            <a:spLocks/>
          </p:cNvSpPr>
          <p:nvPr/>
        </p:nvSpPr>
        <p:spPr>
          <a:xfrm>
            <a:off x="4703395" y="1227574"/>
            <a:ext cx="2619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Text</a:t>
            </a:r>
          </a:p>
        </p:txBody>
      </p:sp>
      <p:sp>
        <p:nvSpPr>
          <p:cNvPr id="62" name="Google Shape;468;p41">
            <a:extLst>
              <a:ext uri="{FF2B5EF4-FFF2-40B4-BE49-F238E27FC236}">
                <a16:creationId xmlns:a16="http://schemas.microsoft.com/office/drawing/2014/main" id="{923DD5F7-9108-4B8F-8367-CB12EEC2B009}"/>
              </a:ext>
            </a:extLst>
          </p:cNvPr>
          <p:cNvSpPr txBox="1">
            <a:spLocks/>
          </p:cNvSpPr>
          <p:nvPr/>
        </p:nvSpPr>
        <p:spPr>
          <a:xfrm>
            <a:off x="4762507" y="1622074"/>
            <a:ext cx="2619900" cy="6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Text Generation</a:t>
            </a:r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0" indent="0" algn="l"/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IMAGE-to-3D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363939" y="1962118"/>
            <a:ext cx="3090232" cy="2680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kalitesi</a:t>
            </a:r>
            <a:r>
              <a:rPr lang="en-US" dirty="0"/>
              <a:t> </a:t>
            </a:r>
            <a:r>
              <a:rPr lang="en-US" dirty="0" err="1"/>
              <a:t>beklenenden</a:t>
            </a:r>
            <a:r>
              <a:rPr lang="en-US" dirty="0"/>
              <a:t> çok </a:t>
            </a:r>
            <a:r>
              <a:rPr lang="en-US" dirty="0" err="1"/>
              <a:t>düşük</a:t>
            </a:r>
            <a:r>
              <a:rPr lang="en-US" dirty="0"/>
              <a:t> </a:t>
            </a:r>
            <a:r>
              <a:rPr lang="en-US" dirty="0" err="1"/>
              <a:t>olduğundan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için </a:t>
            </a:r>
            <a:r>
              <a:rPr lang="en-US" dirty="0" err="1"/>
              <a:t>kullanımı</a:t>
            </a:r>
            <a:r>
              <a:rPr lang="en-US" dirty="0"/>
              <a:t> </a:t>
            </a:r>
            <a:r>
              <a:rPr lang="en-US" dirty="0" err="1"/>
              <a:t>uygun</a:t>
            </a:r>
            <a:r>
              <a:rPr lang="en-US" dirty="0"/>
              <a:t> </a:t>
            </a:r>
            <a:r>
              <a:rPr lang="en-US" dirty="0" err="1"/>
              <a:t>değildir</a:t>
            </a:r>
            <a:r>
              <a:rPr lang="en-US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stabilityai</a:t>
            </a:r>
            <a:r>
              <a:rPr lang="en-US" dirty="0"/>
              <a:t>/</a:t>
            </a:r>
            <a:r>
              <a:rPr lang="en-US" dirty="0" err="1"/>
              <a:t>TripoSR</a:t>
            </a:r>
            <a:r>
              <a:rPr lang="en-US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491320" y="1071685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Neden Kullanmadık?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4" name="Ekran Kaydı 2024-09-29 165052">
            <a:hlinkClick r:id="" action="ppaction://media"/>
            <a:extLst>
              <a:ext uri="{FF2B5EF4-FFF2-40B4-BE49-F238E27FC236}">
                <a16:creationId xmlns:a16="http://schemas.microsoft.com/office/drawing/2014/main" id="{68583DD9-3A9D-4437-AE8C-D66A759403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4548" y="1500690"/>
            <a:ext cx="2019066" cy="2401466"/>
          </a:xfrm>
          <a:prstGeom prst="rect">
            <a:avLst/>
          </a:prstGeom>
        </p:spPr>
      </p:pic>
      <p:sp>
        <p:nvSpPr>
          <p:cNvPr id="82" name="Google Shape;376;p36">
            <a:extLst>
              <a:ext uri="{FF2B5EF4-FFF2-40B4-BE49-F238E27FC236}">
                <a16:creationId xmlns:a16="http://schemas.microsoft.com/office/drawing/2014/main" id="{743BC761-F8FF-462C-9ED4-C50F035EDD6C}"/>
              </a:ext>
            </a:extLst>
          </p:cNvPr>
          <p:cNvSpPr txBox="1">
            <a:spLocks/>
          </p:cNvSpPr>
          <p:nvPr/>
        </p:nvSpPr>
        <p:spPr>
          <a:xfrm>
            <a:off x="2195966" y="4735963"/>
            <a:ext cx="7612877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lbert Sans" panose="020B0604020202020204" charset="0"/>
              </a:rPr>
              <a:t>Image was taken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lbert Sans" panose="020B0604020202020204" charset="0"/>
              </a:rPr>
              <a:t>fr</a:t>
            </a:r>
            <a:r>
              <a:rPr lang="tr-T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lbert Sans" panose="020B0604020202020204" charset="0"/>
              </a:rPr>
              <a:t>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lbert Sans" panose="020B0604020202020204" charset="0"/>
              </a:rPr>
              <a:t>m: https://paperswithcode.com/task/6d-pose-estimation</a:t>
            </a:r>
          </a:p>
        </p:txBody>
      </p:sp>
      <p:pic>
        <p:nvPicPr>
          <p:cNvPr id="520" name="Picture 519">
            <a:extLst>
              <a:ext uri="{FF2B5EF4-FFF2-40B4-BE49-F238E27FC236}">
                <a16:creationId xmlns:a16="http://schemas.microsoft.com/office/drawing/2014/main" id="{CE905E93-525B-4859-B456-9286E4652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824" y="1847619"/>
            <a:ext cx="1846406" cy="1808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74227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OBJECT </a:t>
            </a:r>
            <a:r>
              <a:rPr lang="tr-TR" dirty="0" err="1"/>
              <a:t>DETECTION</a:t>
            </a:r>
            <a:br>
              <a:rPr lang="en" dirty="0"/>
            </a:br>
            <a:r>
              <a:rPr lang="en" sz="2000" dirty="0"/>
              <a:t>(Removing)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599731" y="2292145"/>
            <a:ext cx="3090232" cy="1659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Obje tespiti konusunda eksikleri olduğu için kullanmayı tercih etmedik.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jameslahm</a:t>
            </a:r>
            <a:r>
              <a:rPr lang="en-US" dirty="0"/>
              <a:t>/</a:t>
            </a:r>
            <a:r>
              <a:rPr lang="en-US" dirty="0" err="1"/>
              <a:t>yolov10x</a:t>
            </a:r>
            <a:endParaRPr lang="en-US"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1057197" y="1340259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Neden Kullanmadık?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0EB9883-02F6-4F31-A585-AB993D0D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23" y="1594704"/>
            <a:ext cx="3712275" cy="2784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43387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SEGMENTATION</a:t>
            </a:r>
            <a:br>
              <a:rPr lang="en" dirty="0"/>
            </a:br>
            <a:r>
              <a:rPr lang="en" sz="2000" dirty="0"/>
              <a:t>(Removing)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333331" y="2227345"/>
            <a:ext cx="3090232" cy="1659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 err="1"/>
              <a:t>Segmentasyon</a:t>
            </a:r>
            <a:r>
              <a:rPr lang="tr-TR" dirty="0"/>
              <a:t> hassasiyeti yeterli olmadığı</a:t>
            </a:r>
            <a:r>
              <a:rPr lang="en-US" dirty="0"/>
              <a:t> için</a:t>
            </a:r>
            <a:r>
              <a:rPr lang="tr-TR" dirty="0"/>
              <a:t> kullanmayı tercih etmedik.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 err="1"/>
              <a:t>facebook</a:t>
            </a:r>
            <a:r>
              <a:rPr lang="en-US" dirty="0"/>
              <a:t>/</a:t>
            </a:r>
            <a:r>
              <a:rPr lang="en-US" dirty="0" err="1"/>
              <a:t>sam</a:t>
            </a:r>
            <a:r>
              <a:rPr lang="en-US" dirty="0"/>
              <a:t>-vit-huge</a:t>
            </a:r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790797" y="1275459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Neden Kullanmadık?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Resim 7">
            <a:extLst>
              <a:ext uri="{FF2B5EF4-FFF2-40B4-BE49-F238E27FC236}">
                <a16:creationId xmlns:a16="http://schemas.microsoft.com/office/drawing/2014/main" id="{A11CE753-31F2-4D85-A7A2-8617078A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41" t="32476" r="36561" b="34068"/>
          <a:stretch/>
        </p:blipFill>
        <p:spPr>
          <a:xfrm>
            <a:off x="7220067" y="1594102"/>
            <a:ext cx="1647490" cy="2250000"/>
          </a:xfrm>
          <a:prstGeom prst="rect">
            <a:avLst/>
          </a:prstGeom>
        </p:spPr>
      </p:pic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65E268E-7337-459E-9228-9427C2008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5" t="32779" r="36255" b="31665"/>
          <a:stretch/>
        </p:blipFill>
        <p:spPr>
          <a:xfrm>
            <a:off x="3468112" y="1608503"/>
            <a:ext cx="1756658" cy="238305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632C876-2DA3-45C4-AAFC-971B3ED690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941" t="32756" r="36702" b="33648"/>
          <a:stretch/>
        </p:blipFill>
        <p:spPr>
          <a:xfrm>
            <a:off x="5374355" y="1608503"/>
            <a:ext cx="1636975" cy="2257897"/>
          </a:xfrm>
          <a:prstGeom prst="rect">
            <a:avLst/>
          </a:prstGeom>
        </p:spPr>
      </p:pic>
      <p:sp>
        <p:nvSpPr>
          <p:cNvPr id="15" name="Yıldız: 5 Nokta 14">
            <a:extLst>
              <a:ext uri="{FF2B5EF4-FFF2-40B4-BE49-F238E27FC236}">
                <a16:creationId xmlns:a16="http://schemas.microsoft.com/office/drawing/2014/main" id="{093681BB-1A7B-4C97-81FB-F7A5DDEA3BB3}"/>
              </a:ext>
            </a:extLst>
          </p:cNvPr>
          <p:cNvSpPr/>
          <p:nvPr/>
        </p:nvSpPr>
        <p:spPr>
          <a:xfrm>
            <a:off x="4245251" y="2022813"/>
            <a:ext cx="118837" cy="110656"/>
          </a:xfrm>
          <a:prstGeom prst="star5">
            <a:avLst/>
          </a:prstGeom>
          <a:solidFill>
            <a:srgbClr val="FF0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Yıldız: 5 Nokta 25">
            <a:extLst>
              <a:ext uri="{FF2B5EF4-FFF2-40B4-BE49-F238E27FC236}">
                <a16:creationId xmlns:a16="http://schemas.microsoft.com/office/drawing/2014/main" id="{FF4E8ACF-EAFD-4782-B4EC-9D65CF6CA502}"/>
              </a:ext>
            </a:extLst>
          </p:cNvPr>
          <p:cNvSpPr/>
          <p:nvPr/>
        </p:nvSpPr>
        <p:spPr>
          <a:xfrm>
            <a:off x="5526947" y="2744700"/>
            <a:ext cx="118837" cy="110656"/>
          </a:xfrm>
          <a:prstGeom prst="star5">
            <a:avLst/>
          </a:prstGeom>
          <a:solidFill>
            <a:srgbClr val="FF0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Yıldız: 5 Nokta 26">
            <a:extLst>
              <a:ext uri="{FF2B5EF4-FFF2-40B4-BE49-F238E27FC236}">
                <a16:creationId xmlns:a16="http://schemas.microsoft.com/office/drawing/2014/main" id="{E0BEF69E-B841-4CF1-B149-65E11F655713}"/>
              </a:ext>
            </a:extLst>
          </p:cNvPr>
          <p:cNvSpPr/>
          <p:nvPr/>
        </p:nvSpPr>
        <p:spPr>
          <a:xfrm>
            <a:off x="8234366" y="1933757"/>
            <a:ext cx="118837" cy="110656"/>
          </a:xfrm>
          <a:prstGeom prst="star5">
            <a:avLst/>
          </a:prstGeom>
          <a:solidFill>
            <a:srgbClr val="FF0000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9983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41084" y="3013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INPAINTING</a:t>
            </a:r>
            <a:br>
              <a:rPr lang="en" dirty="0"/>
            </a:br>
            <a:r>
              <a:rPr lang="en" sz="2000" dirty="0"/>
              <a:t>(Removing)</a:t>
            </a:r>
            <a:endParaRPr dirty="0"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1"/>
          </p:nvPr>
        </p:nvSpPr>
        <p:spPr>
          <a:xfrm>
            <a:off x="244485" y="2276931"/>
            <a:ext cx="2668269" cy="1659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Projemizde ek seçenek olarak kullanımdadır.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Kullanılan</a:t>
            </a:r>
            <a:r>
              <a:rPr lang="en-US" b="1" dirty="0"/>
              <a:t> Model:</a:t>
            </a:r>
            <a:br>
              <a:rPr lang="en-US" dirty="0"/>
            </a:br>
            <a:r>
              <a:rPr lang="en-US" dirty="0"/>
              <a:t>diffusers/stable-diffusion-xl-1.0-inpainting-0.1</a:t>
            </a:r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"/>
          </p:nvPr>
        </p:nvSpPr>
        <p:spPr>
          <a:xfrm>
            <a:off x="434057" y="1378591"/>
            <a:ext cx="2175300" cy="85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Projemizde Kullanımda</a:t>
            </a:r>
            <a:r>
              <a:rPr lang="en" dirty="0"/>
              <a:t>!</a:t>
            </a:r>
            <a:endParaRPr dirty="0"/>
          </a:p>
        </p:txBody>
      </p:sp>
      <p:grpSp>
        <p:nvGrpSpPr>
          <p:cNvPr id="553" name="Google Shape;553;p42"/>
          <p:cNvGrpSpPr/>
          <p:nvPr/>
        </p:nvGrpSpPr>
        <p:grpSpPr>
          <a:xfrm>
            <a:off x="7728315" y="150024"/>
            <a:ext cx="1590595" cy="875375"/>
            <a:chOff x="6456464" y="3575600"/>
            <a:chExt cx="1004100" cy="552601"/>
          </a:xfrm>
        </p:grpSpPr>
        <p:sp>
          <p:nvSpPr>
            <p:cNvPr id="554" name="Google Shape;554;p4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2"/>
          <p:cNvGrpSpPr/>
          <p:nvPr/>
        </p:nvGrpSpPr>
        <p:grpSpPr>
          <a:xfrm>
            <a:off x="8436736" y="901009"/>
            <a:ext cx="1249832" cy="707506"/>
            <a:chOff x="6456475" y="3575600"/>
            <a:chExt cx="976202" cy="552609"/>
          </a:xfrm>
        </p:grpSpPr>
        <p:sp>
          <p:nvSpPr>
            <p:cNvPr id="557" name="Google Shape;557;p4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8F0C5BA-5C3E-460D-B684-98433BC48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-1096171" y="4642845"/>
            <a:ext cx="3762791" cy="536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28442-E4A1-4E81-B1C5-6447EF73EE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8" r="3568"/>
          <a:stretch/>
        </p:blipFill>
        <p:spPr>
          <a:xfrm>
            <a:off x="7496764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20B25A-80F4-4BB0-AC36-DD197D4C15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68" r="3568"/>
          <a:stretch/>
        </p:blipFill>
        <p:spPr>
          <a:xfrm>
            <a:off x="3589537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355944-E50B-4A2C-AA21-492F6E13BA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68" r="3568"/>
          <a:stretch/>
        </p:blipFill>
        <p:spPr>
          <a:xfrm>
            <a:off x="5488461" y="2061665"/>
            <a:ext cx="1146358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132D4E5F-812E-460F-B6F3-E00F4949A24F}"/>
              </a:ext>
            </a:extLst>
          </p:cNvPr>
          <p:cNvSpPr/>
          <p:nvPr/>
        </p:nvSpPr>
        <p:spPr>
          <a:xfrm>
            <a:off x="4929298" y="2741133"/>
            <a:ext cx="365760" cy="365760"/>
          </a:xfrm>
          <a:prstGeom prst="plus">
            <a:avLst>
              <a:gd name="adj" fmla="val 43182"/>
            </a:avLst>
          </a:prstGeom>
          <a:gradFill>
            <a:gsLst>
              <a:gs pos="0">
                <a:srgbClr val="0336D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5BAE8016-6A1A-4CA7-96AE-4CD9485CDE13}"/>
              </a:ext>
            </a:extLst>
          </p:cNvPr>
          <p:cNvSpPr/>
          <p:nvPr/>
        </p:nvSpPr>
        <p:spPr>
          <a:xfrm>
            <a:off x="6882911" y="2741133"/>
            <a:ext cx="365760" cy="365760"/>
          </a:xfrm>
          <a:prstGeom prst="mathEqual">
            <a:avLst>
              <a:gd name="adj1" fmla="val 17735"/>
              <a:gd name="adj2" fmla="val 15066"/>
            </a:avLst>
          </a:prstGeom>
          <a:gradFill flip="none" rotWithShape="1">
            <a:gsLst>
              <a:gs pos="0">
                <a:srgbClr val="0336D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Google Shape;522;p42">
            <a:extLst>
              <a:ext uri="{FF2B5EF4-FFF2-40B4-BE49-F238E27FC236}">
                <a16:creationId xmlns:a16="http://schemas.microsoft.com/office/drawing/2014/main" id="{EA68881D-C87C-4F1C-AA67-07572C487B22}"/>
              </a:ext>
            </a:extLst>
          </p:cNvPr>
          <p:cNvSpPr txBox="1">
            <a:spLocks/>
          </p:cNvSpPr>
          <p:nvPr/>
        </p:nvSpPr>
        <p:spPr>
          <a:xfrm>
            <a:off x="3587500" y="1730820"/>
            <a:ext cx="1087650" cy="38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Original</a:t>
            </a:r>
            <a:endParaRPr lang="en-US" sz="1800" dirty="0"/>
          </a:p>
        </p:txBody>
      </p:sp>
      <p:sp>
        <p:nvSpPr>
          <p:cNvPr id="28" name="Google Shape;522;p42">
            <a:extLst>
              <a:ext uri="{FF2B5EF4-FFF2-40B4-BE49-F238E27FC236}">
                <a16:creationId xmlns:a16="http://schemas.microsoft.com/office/drawing/2014/main" id="{176E5F07-BDD9-402D-A38A-2571A4E8CBB7}"/>
              </a:ext>
            </a:extLst>
          </p:cNvPr>
          <p:cNvSpPr txBox="1">
            <a:spLocks/>
          </p:cNvSpPr>
          <p:nvPr/>
        </p:nvSpPr>
        <p:spPr>
          <a:xfrm>
            <a:off x="5653293" y="1730820"/>
            <a:ext cx="816694" cy="39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Mask</a:t>
            </a:r>
          </a:p>
        </p:txBody>
      </p:sp>
      <p:sp>
        <p:nvSpPr>
          <p:cNvPr id="29" name="Google Shape;522;p42">
            <a:extLst>
              <a:ext uri="{FF2B5EF4-FFF2-40B4-BE49-F238E27FC236}">
                <a16:creationId xmlns:a16="http://schemas.microsoft.com/office/drawing/2014/main" id="{61D58039-0395-4B28-B20F-279FE7435414}"/>
              </a:ext>
            </a:extLst>
          </p:cNvPr>
          <p:cNvSpPr txBox="1">
            <a:spLocks/>
          </p:cNvSpPr>
          <p:nvPr/>
        </p:nvSpPr>
        <p:spPr>
          <a:xfrm>
            <a:off x="7395331" y="1736231"/>
            <a:ext cx="1249828" cy="38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Generated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9011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unch Product Crowdfunding Pitch Deck by Slidesgo">
  <a:themeElements>
    <a:clrScheme name="Simple Light">
      <a:dk1>
        <a:srgbClr val="191919"/>
      </a:dk1>
      <a:lt1>
        <a:srgbClr val="FFFFFF"/>
      </a:lt1>
      <a:dk2>
        <a:srgbClr val="002080"/>
      </a:dk2>
      <a:lt2>
        <a:srgbClr val="0336D0"/>
      </a:lt2>
      <a:accent1>
        <a:srgbClr val="1382DB"/>
      </a:accent1>
      <a:accent2>
        <a:srgbClr val="1FC2E1"/>
      </a:accent2>
      <a:accent3>
        <a:srgbClr val="08E0DB"/>
      </a:accent3>
      <a:accent4>
        <a:srgbClr val="03FCD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615</Words>
  <Application>Microsoft Office PowerPoint</Application>
  <PresentationFormat>On-screen Show (16:9)</PresentationFormat>
  <Paragraphs>159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Asap</vt:lpstr>
      <vt:lpstr>Albert Sans</vt:lpstr>
      <vt:lpstr>Albert Sans SemiBold</vt:lpstr>
      <vt:lpstr>Bebas Neue</vt:lpstr>
      <vt:lpstr>Launch Product Crowdfunding Pitch Deck by Slidesgo</vt:lpstr>
      <vt:lpstr>E-Ticaret Hackathonu</vt:lpstr>
      <vt:lpstr>TAKIM</vt:lpstr>
      <vt:lpstr>PROBLEM TANIMI</vt:lpstr>
      <vt:lpstr>ÇÖZÜM ÖNERİSİ</vt:lpstr>
      <vt:lpstr>DENEYSEL SÜRECİMİZ</vt:lpstr>
      <vt:lpstr>IMAGE-to-3D</vt:lpstr>
      <vt:lpstr>OBJECT DETECTION (Removing)</vt:lpstr>
      <vt:lpstr>SEGMENTATION (Removing)</vt:lpstr>
      <vt:lpstr>INPAINTING (Removing)</vt:lpstr>
      <vt:lpstr>INPAINTING  (Patching)</vt:lpstr>
      <vt:lpstr>BACKGROUND REMOVAL</vt:lpstr>
      <vt:lpstr>INPAINTING (Background Generation)</vt:lpstr>
      <vt:lpstr>UPSCALING</vt:lpstr>
      <vt:lpstr>TEXT GENERATION</vt:lpstr>
      <vt:lpstr>TEXT GENERATION</vt:lpstr>
      <vt:lpstr>Marka İsimlerini Belirtmediğimiz Halde Nasıl Biliyor?</vt:lpstr>
      <vt:lpstr>IMAGE-TEXT-to-TEXT</vt:lpstr>
      <vt:lpstr>PROJECT PIPELINE</vt:lpstr>
      <vt:lpstr>Sistem Özellikleri</vt:lpstr>
      <vt:lpstr>ÖRNEK INPUT</vt:lpstr>
      <vt:lpstr>ÖRNEK OUTPUT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E-Ticaret Hackathonu</dc:title>
  <dc:creator>Abdelrahman Wahdan</dc:creator>
  <cp:lastModifiedBy>Abdelrahman Wahdan</cp:lastModifiedBy>
  <cp:revision>78</cp:revision>
  <dcterms:modified xsi:type="dcterms:W3CDTF">2024-10-03T11:12:46Z</dcterms:modified>
</cp:coreProperties>
</file>